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419" r:id="rId3"/>
    <p:sldId id="420" r:id="rId4"/>
    <p:sldId id="421"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3" r:id="rId47"/>
    <p:sldId id="464"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477" r:id="rId61"/>
    <p:sldId id="478" r:id="rId62"/>
    <p:sldId id="494" r:id="rId63"/>
    <p:sldId id="479" r:id="rId64"/>
    <p:sldId id="480" r:id="rId65"/>
    <p:sldId id="481" r:id="rId66"/>
    <p:sldId id="482" r:id="rId67"/>
    <p:sldId id="488" r:id="rId68"/>
    <p:sldId id="489" r:id="rId69"/>
    <p:sldId id="490" r:id="rId70"/>
    <p:sldId id="491" r:id="rId71"/>
    <p:sldId id="492" r:id="rId72"/>
    <p:sldId id="493" r:id="rId73"/>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66" y="8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7/21/2016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7/21/2016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43CA7B-511E-47E9-9658-F56EA27AB2B9}" type="slidenum">
              <a:rPr lang="en-US" altLang="en-US"/>
              <a:pPr eaLnBrk="1" hangingPunct="1"/>
              <a:t>10</a:t>
            </a:fld>
            <a:endParaRPr lang="en-US" altLang="en-US"/>
          </a:p>
        </p:txBody>
      </p:sp>
    </p:spTree>
    <p:extLst>
      <p:ext uri="{BB962C8B-B14F-4D97-AF65-F5344CB8AC3E}">
        <p14:creationId xmlns:p14="http://schemas.microsoft.com/office/powerpoint/2010/main" val="14180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71E761-57B4-476A-9C6E-959806C3B3FD}" type="slidenum">
              <a:rPr lang="en-US" altLang="en-US"/>
              <a:pPr eaLnBrk="1" hangingPunct="1"/>
              <a:t>11</a:t>
            </a:fld>
            <a:endParaRPr lang="en-US" altLang="en-US"/>
          </a:p>
        </p:txBody>
      </p:sp>
    </p:spTree>
    <p:extLst>
      <p:ext uri="{BB962C8B-B14F-4D97-AF65-F5344CB8AC3E}">
        <p14:creationId xmlns:p14="http://schemas.microsoft.com/office/powerpoint/2010/main" val="102242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DA51A1-CA93-415D-BC11-2E01D7B0350A}" type="slidenum">
              <a:rPr lang="en-US" altLang="en-US"/>
              <a:pPr eaLnBrk="1" hangingPunct="1"/>
              <a:t>12</a:t>
            </a:fld>
            <a:endParaRPr lang="en-US" altLang="en-US"/>
          </a:p>
        </p:txBody>
      </p:sp>
    </p:spTree>
    <p:extLst>
      <p:ext uri="{BB962C8B-B14F-4D97-AF65-F5344CB8AC3E}">
        <p14:creationId xmlns:p14="http://schemas.microsoft.com/office/powerpoint/2010/main" val="236239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908B2B-C15F-49EB-808C-20201921CB8E}" type="slidenum">
              <a:rPr lang="en-US" altLang="en-US"/>
              <a:pPr eaLnBrk="1" hangingPunct="1"/>
              <a:t>13</a:t>
            </a:fld>
            <a:endParaRPr lang="en-US" altLang="en-US"/>
          </a:p>
        </p:txBody>
      </p:sp>
    </p:spTree>
    <p:extLst>
      <p:ext uri="{BB962C8B-B14F-4D97-AF65-F5344CB8AC3E}">
        <p14:creationId xmlns:p14="http://schemas.microsoft.com/office/powerpoint/2010/main" val="309949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C3A17C-38B3-4669-8C69-BEFF3D4478D0}" type="slidenum">
              <a:rPr lang="en-US" altLang="en-US"/>
              <a:pPr eaLnBrk="1" hangingPunct="1"/>
              <a:t>14</a:t>
            </a:fld>
            <a:endParaRPr lang="en-US" altLang="en-US"/>
          </a:p>
        </p:txBody>
      </p:sp>
    </p:spTree>
    <p:extLst>
      <p:ext uri="{BB962C8B-B14F-4D97-AF65-F5344CB8AC3E}">
        <p14:creationId xmlns:p14="http://schemas.microsoft.com/office/powerpoint/2010/main" val="155968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E886FB1-23B4-4FBD-A7AD-CBD05BA323C5}" type="slidenum">
              <a:rPr lang="en-US" altLang="en-US"/>
              <a:pPr eaLnBrk="1" hangingPunct="1"/>
              <a:t>15</a:t>
            </a:fld>
            <a:endParaRPr lang="en-US" altLang="en-US"/>
          </a:p>
        </p:txBody>
      </p:sp>
    </p:spTree>
    <p:extLst>
      <p:ext uri="{BB962C8B-B14F-4D97-AF65-F5344CB8AC3E}">
        <p14:creationId xmlns:p14="http://schemas.microsoft.com/office/powerpoint/2010/main" val="351923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899BFAD-7159-4825-9CD6-F30B7841E100}" type="slidenum">
              <a:rPr lang="en-US" altLang="en-US"/>
              <a:pPr eaLnBrk="1" hangingPunct="1"/>
              <a:t>16</a:t>
            </a:fld>
            <a:endParaRPr lang="en-US" altLang="en-US"/>
          </a:p>
        </p:txBody>
      </p:sp>
    </p:spTree>
    <p:extLst>
      <p:ext uri="{BB962C8B-B14F-4D97-AF65-F5344CB8AC3E}">
        <p14:creationId xmlns:p14="http://schemas.microsoft.com/office/powerpoint/2010/main" val="2488447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92ADE12-1009-4701-ADDC-48278C8A6A0A}" type="slidenum">
              <a:rPr lang="en-US" altLang="en-US"/>
              <a:pPr eaLnBrk="1" hangingPunct="1"/>
              <a:t>17</a:t>
            </a:fld>
            <a:endParaRPr lang="en-US" altLang="en-US"/>
          </a:p>
        </p:txBody>
      </p:sp>
    </p:spTree>
    <p:extLst>
      <p:ext uri="{BB962C8B-B14F-4D97-AF65-F5344CB8AC3E}">
        <p14:creationId xmlns:p14="http://schemas.microsoft.com/office/powerpoint/2010/main" val="347336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6B3208-508F-4A7B-9153-03BE56BD0FFA}" type="slidenum">
              <a:rPr lang="en-US" altLang="en-US"/>
              <a:pPr eaLnBrk="1" hangingPunct="1"/>
              <a:t>18</a:t>
            </a:fld>
            <a:endParaRPr lang="en-US" altLang="en-US"/>
          </a:p>
        </p:txBody>
      </p:sp>
    </p:spTree>
    <p:extLst>
      <p:ext uri="{BB962C8B-B14F-4D97-AF65-F5344CB8AC3E}">
        <p14:creationId xmlns:p14="http://schemas.microsoft.com/office/powerpoint/2010/main" val="3246183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9454A0-2EB4-488F-AE33-5A6581166ACF}" type="slidenum">
              <a:rPr lang="en-US" altLang="en-US"/>
              <a:pPr eaLnBrk="1" hangingPunct="1"/>
              <a:t>19</a:t>
            </a:fld>
            <a:endParaRPr lang="en-US" altLang="en-US"/>
          </a:p>
        </p:txBody>
      </p:sp>
    </p:spTree>
    <p:extLst>
      <p:ext uri="{BB962C8B-B14F-4D97-AF65-F5344CB8AC3E}">
        <p14:creationId xmlns:p14="http://schemas.microsoft.com/office/powerpoint/2010/main" val="350159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EF3436-1E53-438C-AD62-78FD6597BB50}" type="slidenum">
              <a:rPr lang="en-US" altLang="en-US"/>
              <a:pPr eaLnBrk="1" hangingPunct="1"/>
              <a:t>2</a:t>
            </a:fld>
            <a:endParaRPr lang="en-US" altLang="en-US"/>
          </a:p>
        </p:txBody>
      </p:sp>
    </p:spTree>
    <p:extLst>
      <p:ext uri="{BB962C8B-B14F-4D97-AF65-F5344CB8AC3E}">
        <p14:creationId xmlns:p14="http://schemas.microsoft.com/office/powerpoint/2010/main" val="2136417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53273D-A3B5-4259-B1AA-B58CC3751D1E}" type="slidenum">
              <a:rPr lang="en-US" altLang="en-US"/>
              <a:pPr eaLnBrk="1" hangingPunct="1"/>
              <a:t>20</a:t>
            </a:fld>
            <a:endParaRPr lang="en-US" altLang="en-US"/>
          </a:p>
        </p:txBody>
      </p:sp>
    </p:spTree>
    <p:extLst>
      <p:ext uri="{BB962C8B-B14F-4D97-AF65-F5344CB8AC3E}">
        <p14:creationId xmlns:p14="http://schemas.microsoft.com/office/powerpoint/2010/main" val="175496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BE8F6C-0E31-45E1-B483-2E2800A03DF7}" type="slidenum">
              <a:rPr lang="en-US" altLang="en-US"/>
              <a:pPr eaLnBrk="1" hangingPunct="1"/>
              <a:t>21</a:t>
            </a:fld>
            <a:endParaRPr lang="en-US" altLang="en-US"/>
          </a:p>
        </p:txBody>
      </p:sp>
    </p:spTree>
    <p:extLst>
      <p:ext uri="{BB962C8B-B14F-4D97-AF65-F5344CB8AC3E}">
        <p14:creationId xmlns:p14="http://schemas.microsoft.com/office/powerpoint/2010/main" val="67931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19E36BC-13B6-47FE-BA26-197DCDD0614C}" type="slidenum">
              <a:rPr lang="en-US" altLang="en-US"/>
              <a:pPr eaLnBrk="1" hangingPunct="1"/>
              <a:t>22</a:t>
            </a:fld>
            <a:endParaRPr lang="en-US" altLang="en-US"/>
          </a:p>
        </p:txBody>
      </p:sp>
    </p:spTree>
    <p:extLst>
      <p:ext uri="{BB962C8B-B14F-4D97-AF65-F5344CB8AC3E}">
        <p14:creationId xmlns:p14="http://schemas.microsoft.com/office/powerpoint/2010/main" val="1056499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28A3C4-8D8D-4661-B3AD-9D410AB8F94A}" type="slidenum">
              <a:rPr lang="en-US" altLang="en-US"/>
              <a:pPr eaLnBrk="1" hangingPunct="1"/>
              <a:t>23</a:t>
            </a:fld>
            <a:endParaRPr lang="en-US" altLang="en-US"/>
          </a:p>
        </p:txBody>
      </p:sp>
    </p:spTree>
    <p:extLst>
      <p:ext uri="{BB962C8B-B14F-4D97-AF65-F5344CB8AC3E}">
        <p14:creationId xmlns:p14="http://schemas.microsoft.com/office/powerpoint/2010/main" val="2532976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71E0CA5-9E90-424A-9151-42688A27EA21}" type="slidenum">
              <a:rPr lang="en-US" altLang="en-US"/>
              <a:pPr eaLnBrk="1" hangingPunct="1"/>
              <a:t>24</a:t>
            </a:fld>
            <a:endParaRPr lang="en-US" altLang="en-US"/>
          </a:p>
        </p:txBody>
      </p:sp>
    </p:spTree>
    <p:extLst>
      <p:ext uri="{BB962C8B-B14F-4D97-AF65-F5344CB8AC3E}">
        <p14:creationId xmlns:p14="http://schemas.microsoft.com/office/powerpoint/2010/main" val="2799490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9F3C5D-12D0-4984-B001-1CC44A721EFE}" type="slidenum">
              <a:rPr lang="en-US" altLang="en-US"/>
              <a:pPr eaLnBrk="1" hangingPunct="1"/>
              <a:t>25</a:t>
            </a:fld>
            <a:endParaRPr lang="en-US" altLang="en-US"/>
          </a:p>
        </p:txBody>
      </p:sp>
    </p:spTree>
    <p:extLst>
      <p:ext uri="{BB962C8B-B14F-4D97-AF65-F5344CB8AC3E}">
        <p14:creationId xmlns:p14="http://schemas.microsoft.com/office/powerpoint/2010/main" val="341153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CE27A7-F509-4893-B187-4A099A4E7E18}" type="slidenum">
              <a:rPr lang="en-US" altLang="en-US"/>
              <a:pPr eaLnBrk="1" hangingPunct="1"/>
              <a:t>26</a:t>
            </a:fld>
            <a:endParaRPr lang="en-US" altLang="en-US"/>
          </a:p>
        </p:txBody>
      </p:sp>
    </p:spTree>
    <p:extLst>
      <p:ext uri="{BB962C8B-B14F-4D97-AF65-F5344CB8AC3E}">
        <p14:creationId xmlns:p14="http://schemas.microsoft.com/office/powerpoint/2010/main" val="26291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8219432-C20C-469A-B02A-05941AA52B54}" type="slidenum">
              <a:rPr lang="en-US" altLang="en-US"/>
              <a:pPr eaLnBrk="1" hangingPunct="1"/>
              <a:t>27</a:t>
            </a:fld>
            <a:endParaRPr lang="en-US" altLang="en-US"/>
          </a:p>
        </p:txBody>
      </p:sp>
    </p:spTree>
    <p:extLst>
      <p:ext uri="{BB962C8B-B14F-4D97-AF65-F5344CB8AC3E}">
        <p14:creationId xmlns:p14="http://schemas.microsoft.com/office/powerpoint/2010/main" val="3018968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8353A1-A244-4808-BDDA-55D1B3AEF113}" type="slidenum">
              <a:rPr lang="en-US" altLang="en-US"/>
              <a:pPr eaLnBrk="1" hangingPunct="1"/>
              <a:t>28</a:t>
            </a:fld>
            <a:endParaRPr lang="en-US" altLang="en-US"/>
          </a:p>
        </p:txBody>
      </p:sp>
    </p:spTree>
    <p:extLst>
      <p:ext uri="{BB962C8B-B14F-4D97-AF65-F5344CB8AC3E}">
        <p14:creationId xmlns:p14="http://schemas.microsoft.com/office/powerpoint/2010/main" val="140157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1883E7-3649-4279-9262-B38EBFC630CC}" type="slidenum">
              <a:rPr lang="en-US" altLang="en-US"/>
              <a:pPr eaLnBrk="1" hangingPunct="1"/>
              <a:t>29</a:t>
            </a:fld>
            <a:endParaRPr lang="en-US" altLang="en-US"/>
          </a:p>
        </p:txBody>
      </p:sp>
    </p:spTree>
    <p:extLst>
      <p:ext uri="{BB962C8B-B14F-4D97-AF65-F5344CB8AC3E}">
        <p14:creationId xmlns:p14="http://schemas.microsoft.com/office/powerpoint/2010/main" val="180632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CB82A3-BFC9-48F0-B84D-0A19846DF44D}" type="slidenum">
              <a:rPr lang="en-US" altLang="en-US"/>
              <a:pPr eaLnBrk="1" hangingPunct="1"/>
              <a:t>3</a:t>
            </a:fld>
            <a:endParaRPr lang="en-US" altLang="en-US"/>
          </a:p>
        </p:txBody>
      </p:sp>
    </p:spTree>
    <p:extLst>
      <p:ext uri="{BB962C8B-B14F-4D97-AF65-F5344CB8AC3E}">
        <p14:creationId xmlns:p14="http://schemas.microsoft.com/office/powerpoint/2010/main" val="2469715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E4D94D-E420-424B-9E79-C20013B89647}" type="slidenum">
              <a:rPr lang="en-US" altLang="en-US"/>
              <a:pPr eaLnBrk="1" hangingPunct="1"/>
              <a:t>30</a:t>
            </a:fld>
            <a:endParaRPr lang="en-US" altLang="en-US"/>
          </a:p>
        </p:txBody>
      </p:sp>
    </p:spTree>
    <p:extLst>
      <p:ext uri="{BB962C8B-B14F-4D97-AF65-F5344CB8AC3E}">
        <p14:creationId xmlns:p14="http://schemas.microsoft.com/office/powerpoint/2010/main" val="287994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60489A-E898-40D7-B677-BD61B584D998}" type="slidenum">
              <a:rPr lang="en-US" altLang="en-US"/>
              <a:pPr eaLnBrk="1" hangingPunct="1"/>
              <a:t>31</a:t>
            </a:fld>
            <a:endParaRPr lang="en-US" altLang="en-US"/>
          </a:p>
        </p:txBody>
      </p:sp>
    </p:spTree>
    <p:extLst>
      <p:ext uri="{BB962C8B-B14F-4D97-AF65-F5344CB8AC3E}">
        <p14:creationId xmlns:p14="http://schemas.microsoft.com/office/powerpoint/2010/main" val="3074562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3C3A7BE-779E-4294-84A2-4DAFD672A29D}" type="slidenum">
              <a:rPr lang="en-US" altLang="en-US"/>
              <a:pPr eaLnBrk="1" hangingPunct="1"/>
              <a:t>32</a:t>
            </a:fld>
            <a:endParaRPr lang="en-US" altLang="en-US"/>
          </a:p>
        </p:txBody>
      </p:sp>
    </p:spTree>
    <p:extLst>
      <p:ext uri="{BB962C8B-B14F-4D97-AF65-F5344CB8AC3E}">
        <p14:creationId xmlns:p14="http://schemas.microsoft.com/office/powerpoint/2010/main" val="347998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39B36F-33C3-4FA2-A0D2-5A5D775F5808}" type="slidenum">
              <a:rPr lang="en-US" altLang="en-US"/>
              <a:pPr eaLnBrk="1" hangingPunct="1"/>
              <a:t>33</a:t>
            </a:fld>
            <a:endParaRPr lang="en-US" altLang="en-US"/>
          </a:p>
        </p:txBody>
      </p:sp>
    </p:spTree>
    <p:extLst>
      <p:ext uri="{BB962C8B-B14F-4D97-AF65-F5344CB8AC3E}">
        <p14:creationId xmlns:p14="http://schemas.microsoft.com/office/powerpoint/2010/main" val="3518323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E91466F-D419-4CA5-ADC6-FB7FDE76F385}" type="slidenum">
              <a:rPr lang="en-US" altLang="en-US"/>
              <a:pPr eaLnBrk="1" hangingPunct="1"/>
              <a:t>34</a:t>
            </a:fld>
            <a:endParaRPr lang="en-US" altLang="en-US"/>
          </a:p>
        </p:txBody>
      </p:sp>
    </p:spTree>
    <p:extLst>
      <p:ext uri="{BB962C8B-B14F-4D97-AF65-F5344CB8AC3E}">
        <p14:creationId xmlns:p14="http://schemas.microsoft.com/office/powerpoint/2010/main" val="1858038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48E599-28DB-4314-B42D-E53BBB0FA5CB}" type="slidenum">
              <a:rPr lang="en-US" altLang="en-US"/>
              <a:pPr eaLnBrk="1" hangingPunct="1"/>
              <a:t>35</a:t>
            </a:fld>
            <a:endParaRPr lang="en-US" altLang="en-US"/>
          </a:p>
        </p:txBody>
      </p:sp>
    </p:spTree>
    <p:extLst>
      <p:ext uri="{BB962C8B-B14F-4D97-AF65-F5344CB8AC3E}">
        <p14:creationId xmlns:p14="http://schemas.microsoft.com/office/powerpoint/2010/main" val="92328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CF3C61-C884-4898-BEDE-5892B7F9E32F}" type="slidenum">
              <a:rPr lang="en-US" altLang="en-US"/>
              <a:pPr eaLnBrk="1" hangingPunct="1"/>
              <a:t>36</a:t>
            </a:fld>
            <a:endParaRPr lang="en-US" altLang="en-US"/>
          </a:p>
        </p:txBody>
      </p:sp>
    </p:spTree>
    <p:extLst>
      <p:ext uri="{BB962C8B-B14F-4D97-AF65-F5344CB8AC3E}">
        <p14:creationId xmlns:p14="http://schemas.microsoft.com/office/powerpoint/2010/main" val="221136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0DE89F-68A5-4F3D-84E5-DA17A445A173}" type="slidenum">
              <a:rPr lang="en-US" altLang="en-US"/>
              <a:pPr eaLnBrk="1" hangingPunct="1"/>
              <a:t>37</a:t>
            </a:fld>
            <a:endParaRPr lang="en-US" altLang="en-US"/>
          </a:p>
        </p:txBody>
      </p:sp>
    </p:spTree>
    <p:extLst>
      <p:ext uri="{BB962C8B-B14F-4D97-AF65-F5344CB8AC3E}">
        <p14:creationId xmlns:p14="http://schemas.microsoft.com/office/powerpoint/2010/main" val="2879779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985E7F-0383-41B4-AC58-F6D8DF2D73EA}" type="slidenum">
              <a:rPr lang="en-US" altLang="en-US"/>
              <a:pPr eaLnBrk="1" hangingPunct="1"/>
              <a:t>38</a:t>
            </a:fld>
            <a:endParaRPr lang="en-US" altLang="en-US"/>
          </a:p>
        </p:txBody>
      </p:sp>
    </p:spTree>
    <p:extLst>
      <p:ext uri="{BB962C8B-B14F-4D97-AF65-F5344CB8AC3E}">
        <p14:creationId xmlns:p14="http://schemas.microsoft.com/office/powerpoint/2010/main" val="4286415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CAC8DA-9BB4-41E2-A2D4-4E2748C2AD23}" type="slidenum">
              <a:rPr lang="en-US" altLang="en-US"/>
              <a:pPr eaLnBrk="1" hangingPunct="1"/>
              <a:t>39</a:t>
            </a:fld>
            <a:endParaRPr lang="en-US" altLang="en-US"/>
          </a:p>
        </p:txBody>
      </p:sp>
    </p:spTree>
    <p:extLst>
      <p:ext uri="{BB962C8B-B14F-4D97-AF65-F5344CB8AC3E}">
        <p14:creationId xmlns:p14="http://schemas.microsoft.com/office/powerpoint/2010/main" val="376280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821FAB-5A5F-4225-9261-8A13F7094349}" type="slidenum">
              <a:rPr lang="en-US" altLang="en-US"/>
              <a:pPr eaLnBrk="1" hangingPunct="1"/>
              <a:t>4</a:t>
            </a:fld>
            <a:endParaRPr lang="en-US" altLang="en-US"/>
          </a:p>
        </p:txBody>
      </p:sp>
    </p:spTree>
    <p:extLst>
      <p:ext uri="{BB962C8B-B14F-4D97-AF65-F5344CB8AC3E}">
        <p14:creationId xmlns:p14="http://schemas.microsoft.com/office/powerpoint/2010/main" val="4286931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06ABF1-CED6-4EE6-8B98-A8C863152837}" type="slidenum">
              <a:rPr lang="en-US" altLang="en-US"/>
              <a:pPr eaLnBrk="1" hangingPunct="1"/>
              <a:t>40</a:t>
            </a:fld>
            <a:endParaRPr lang="en-US" altLang="en-US"/>
          </a:p>
        </p:txBody>
      </p:sp>
    </p:spTree>
    <p:extLst>
      <p:ext uri="{BB962C8B-B14F-4D97-AF65-F5344CB8AC3E}">
        <p14:creationId xmlns:p14="http://schemas.microsoft.com/office/powerpoint/2010/main" val="1622419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1B2D5D-1023-47E0-872D-93515EFF1C3A}" type="slidenum">
              <a:rPr lang="en-US" altLang="en-US"/>
              <a:pPr eaLnBrk="1" hangingPunct="1"/>
              <a:t>41</a:t>
            </a:fld>
            <a:endParaRPr lang="en-US" altLang="en-US"/>
          </a:p>
        </p:txBody>
      </p:sp>
    </p:spTree>
    <p:extLst>
      <p:ext uri="{BB962C8B-B14F-4D97-AF65-F5344CB8AC3E}">
        <p14:creationId xmlns:p14="http://schemas.microsoft.com/office/powerpoint/2010/main" val="2280825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35A48D-1C7C-4747-A007-06CC3F1452BF}" type="slidenum">
              <a:rPr lang="en-US" altLang="en-US"/>
              <a:pPr eaLnBrk="1" hangingPunct="1"/>
              <a:t>42</a:t>
            </a:fld>
            <a:endParaRPr lang="en-US" altLang="en-US"/>
          </a:p>
        </p:txBody>
      </p:sp>
    </p:spTree>
    <p:extLst>
      <p:ext uri="{BB962C8B-B14F-4D97-AF65-F5344CB8AC3E}">
        <p14:creationId xmlns:p14="http://schemas.microsoft.com/office/powerpoint/2010/main" val="2277522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7B43999-6E13-4CC2-82F3-9FF24D1859C2}" type="slidenum">
              <a:rPr lang="en-US" altLang="en-US"/>
              <a:pPr eaLnBrk="1" hangingPunct="1"/>
              <a:t>43</a:t>
            </a:fld>
            <a:endParaRPr lang="en-US" altLang="en-US"/>
          </a:p>
        </p:txBody>
      </p:sp>
    </p:spTree>
    <p:extLst>
      <p:ext uri="{BB962C8B-B14F-4D97-AF65-F5344CB8AC3E}">
        <p14:creationId xmlns:p14="http://schemas.microsoft.com/office/powerpoint/2010/main" val="2335078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CDF6EB-02F1-44B6-81D8-1239FC1E9723}" type="slidenum">
              <a:rPr lang="en-US" altLang="en-US"/>
              <a:pPr eaLnBrk="1" hangingPunct="1"/>
              <a:t>44</a:t>
            </a:fld>
            <a:endParaRPr lang="en-US" altLang="en-US"/>
          </a:p>
        </p:txBody>
      </p:sp>
    </p:spTree>
    <p:extLst>
      <p:ext uri="{BB962C8B-B14F-4D97-AF65-F5344CB8AC3E}">
        <p14:creationId xmlns:p14="http://schemas.microsoft.com/office/powerpoint/2010/main" val="154541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44EC626-EC0C-43A3-9CCF-5F0D61FD4354}" type="slidenum">
              <a:rPr lang="en-US" altLang="en-US"/>
              <a:pPr eaLnBrk="1" hangingPunct="1"/>
              <a:t>45</a:t>
            </a:fld>
            <a:endParaRPr lang="en-US" altLang="en-US"/>
          </a:p>
        </p:txBody>
      </p:sp>
    </p:spTree>
    <p:extLst>
      <p:ext uri="{BB962C8B-B14F-4D97-AF65-F5344CB8AC3E}">
        <p14:creationId xmlns:p14="http://schemas.microsoft.com/office/powerpoint/2010/main" val="1112819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6C7CA1-1957-481F-9C0F-58217C0D789B}" type="slidenum">
              <a:rPr lang="en-US" altLang="en-US"/>
              <a:pPr eaLnBrk="1" hangingPunct="1"/>
              <a:t>46</a:t>
            </a:fld>
            <a:endParaRPr lang="en-US" altLang="en-US"/>
          </a:p>
        </p:txBody>
      </p:sp>
    </p:spTree>
    <p:extLst>
      <p:ext uri="{BB962C8B-B14F-4D97-AF65-F5344CB8AC3E}">
        <p14:creationId xmlns:p14="http://schemas.microsoft.com/office/powerpoint/2010/main" val="1107022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6C664A-37A6-4A0B-8689-AB67221AF0BB}" type="slidenum">
              <a:rPr lang="en-US" altLang="en-US"/>
              <a:pPr eaLnBrk="1" hangingPunct="1"/>
              <a:t>47</a:t>
            </a:fld>
            <a:endParaRPr lang="en-US" altLang="en-US"/>
          </a:p>
        </p:txBody>
      </p:sp>
    </p:spTree>
    <p:extLst>
      <p:ext uri="{BB962C8B-B14F-4D97-AF65-F5344CB8AC3E}">
        <p14:creationId xmlns:p14="http://schemas.microsoft.com/office/powerpoint/2010/main" val="3853046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D320EE-E3FF-4721-A88C-F3B00135BFC7}" type="slidenum">
              <a:rPr lang="en-US" altLang="en-US"/>
              <a:pPr eaLnBrk="1" hangingPunct="1"/>
              <a:t>48</a:t>
            </a:fld>
            <a:endParaRPr lang="en-US" altLang="en-US"/>
          </a:p>
        </p:txBody>
      </p:sp>
    </p:spTree>
    <p:extLst>
      <p:ext uri="{BB962C8B-B14F-4D97-AF65-F5344CB8AC3E}">
        <p14:creationId xmlns:p14="http://schemas.microsoft.com/office/powerpoint/2010/main" val="3457340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52E67B-0120-43FA-AF0B-62E6F41AD8E0}" type="slidenum">
              <a:rPr lang="en-US" altLang="en-US"/>
              <a:pPr eaLnBrk="1" hangingPunct="1"/>
              <a:t>49</a:t>
            </a:fld>
            <a:endParaRPr lang="en-US" altLang="en-US"/>
          </a:p>
        </p:txBody>
      </p:sp>
    </p:spTree>
    <p:extLst>
      <p:ext uri="{BB962C8B-B14F-4D97-AF65-F5344CB8AC3E}">
        <p14:creationId xmlns:p14="http://schemas.microsoft.com/office/powerpoint/2010/main" val="2756481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CEF71CD-2633-402E-B924-ACC7064BEAFC}" type="slidenum">
              <a:rPr lang="en-US" altLang="en-US"/>
              <a:pPr eaLnBrk="1" hangingPunct="1"/>
              <a:t>5</a:t>
            </a:fld>
            <a:endParaRPr lang="en-US" altLang="en-US"/>
          </a:p>
        </p:txBody>
      </p:sp>
    </p:spTree>
    <p:extLst>
      <p:ext uri="{BB962C8B-B14F-4D97-AF65-F5344CB8AC3E}">
        <p14:creationId xmlns:p14="http://schemas.microsoft.com/office/powerpoint/2010/main" val="2813325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1AE99FD-1EED-4CDA-B6D3-829F6CF346BB}" type="slidenum">
              <a:rPr lang="en-US" altLang="en-US"/>
              <a:pPr eaLnBrk="1" hangingPunct="1"/>
              <a:t>50</a:t>
            </a:fld>
            <a:endParaRPr lang="en-US" altLang="en-US"/>
          </a:p>
        </p:txBody>
      </p:sp>
    </p:spTree>
    <p:extLst>
      <p:ext uri="{BB962C8B-B14F-4D97-AF65-F5344CB8AC3E}">
        <p14:creationId xmlns:p14="http://schemas.microsoft.com/office/powerpoint/2010/main" val="4004870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14CB75-7924-4870-98E4-55040FB646F7}" type="slidenum">
              <a:rPr lang="en-US" altLang="en-US"/>
              <a:pPr eaLnBrk="1" hangingPunct="1"/>
              <a:t>51</a:t>
            </a:fld>
            <a:endParaRPr lang="en-US" altLang="en-US"/>
          </a:p>
        </p:txBody>
      </p:sp>
    </p:spTree>
    <p:extLst>
      <p:ext uri="{BB962C8B-B14F-4D97-AF65-F5344CB8AC3E}">
        <p14:creationId xmlns:p14="http://schemas.microsoft.com/office/powerpoint/2010/main" val="1688931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6DD5DC-CB86-4260-B393-D0473FDB1638}" type="slidenum">
              <a:rPr lang="en-US" altLang="en-US"/>
              <a:pPr eaLnBrk="1" hangingPunct="1"/>
              <a:t>52</a:t>
            </a:fld>
            <a:endParaRPr lang="en-US" altLang="en-US"/>
          </a:p>
        </p:txBody>
      </p:sp>
    </p:spTree>
    <p:extLst>
      <p:ext uri="{BB962C8B-B14F-4D97-AF65-F5344CB8AC3E}">
        <p14:creationId xmlns:p14="http://schemas.microsoft.com/office/powerpoint/2010/main" val="2971112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4919EC-93DB-47CC-A4AF-86188084DBCE}" type="slidenum">
              <a:rPr lang="en-US" altLang="en-US"/>
              <a:pPr eaLnBrk="1" hangingPunct="1"/>
              <a:t>53</a:t>
            </a:fld>
            <a:endParaRPr lang="en-US" altLang="en-US"/>
          </a:p>
        </p:txBody>
      </p:sp>
    </p:spTree>
    <p:extLst>
      <p:ext uri="{BB962C8B-B14F-4D97-AF65-F5344CB8AC3E}">
        <p14:creationId xmlns:p14="http://schemas.microsoft.com/office/powerpoint/2010/main" val="2031277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349A70-FE39-41D6-B9E2-A889A70C8FDD}" type="slidenum">
              <a:rPr lang="en-US" altLang="en-US"/>
              <a:pPr eaLnBrk="1" hangingPunct="1"/>
              <a:t>54</a:t>
            </a:fld>
            <a:endParaRPr lang="en-US" altLang="en-US"/>
          </a:p>
        </p:txBody>
      </p:sp>
    </p:spTree>
    <p:extLst>
      <p:ext uri="{BB962C8B-B14F-4D97-AF65-F5344CB8AC3E}">
        <p14:creationId xmlns:p14="http://schemas.microsoft.com/office/powerpoint/2010/main" val="2051303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0011B3-03E5-46BB-8A0B-1A8A44B70A07}" type="slidenum">
              <a:rPr lang="en-US" altLang="en-US"/>
              <a:pPr eaLnBrk="1" hangingPunct="1"/>
              <a:t>55</a:t>
            </a:fld>
            <a:endParaRPr lang="en-US" altLang="en-US"/>
          </a:p>
        </p:txBody>
      </p:sp>
    </p:spTree>
    <p:extLst>
      <p:ext uri="{BB962C8B-B14F-4D97-AF65-F5344CB8AC3E}">
        <p14:creationId xmlns:p14="http://schemas.microsoft.com/office/powerpoint/2010/main" val="2522811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3E35D8B-D484-4AC2-AA86-4B68E7BF2319}" type="slidenum">
              <a:rPr lang="en-US" altLang="en-US"/>
              <a:pPr eaLnBrk="1" hangingPunct="1"/>
              <a:t>56</a:t>
            </a:fld>
            <a:endParaRPr lang="en-US" altLang="en-US"/>
          </a:p>
        </p:txBody>
      </p:sp>
    </p:spTree>
    <p:extLst>
      <p:ext uri="{BB962C8B-B14F-4D97-AF65-F5344CB8AC3E}">
        <p14:creationId xmlns:p14="http://schemas.microsoft.com/office/powerpoint/2010/main" val="2429352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60A54-9914-4BF3-9C0C-E70698A02520}" type="slidenum">
              <a:rPr lang="en-US" altLang="en-US"/>
              <a:pPr eaLnBrk="1" hangingPunct="1"/>
              <a:t>57</a:t>
            </a:fld>
            <a:endParaRPr lang="en-US" altLang="en-US"/>
          </a:p>
        </p:txBody>
      </p:sp>
    </p:spTree>
    <p:extLst>
      <p:ext uri="{BB962C8B-B14F-4D97-AF65-F5344CB8AC3E}">
        <p14:creationId xmlns:p14="http://schemas.microsoft.com/office/powerpoint/2010/main" val="1814769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748A2D-F40C-4059-BB59-5D9E5AFD7E21}" type="slidenum">
              <a:rPr lang="en-US" altLang="en-US"/>
              <a:pPr eaLnBrk="1" hangingPunct="1"/>
              <a:t>58</a:t>
            </a:fld>
            <a:endParaRPr lang="en-US" altLang="en-US"/>
          </a:p>
        </p:txBody>
      </p:sp>
    </p:spTree>
    <p:extLst>
      <p:ext uri="{BB962C8B-B14F-4D97-AF65-F5344CB8AC3E}">
        <p14:creationId xmlns:p14="http://schemas.microsoft.com/office/powerpoint/2010/main" val="4290372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4DBEF76-B02F-4937-8DB4-214BDFCC46BB}" type="slidenum">
              <a:rPr lang="en-US" altLang="en-US"/>
              <a:pPr eaLnBrk="1" hangingPunct="1"/>
              <a:t>59</a:t>
            </a:fld>
            <a:endParaRPr lang="en-US" altLang="en-US"/>
          </a:p>
        </p:txBody>
      </p:sp>
    </p:spTree>
    <p:extLst>
      <p:ext uri="{BB962C8B-B14F-4D97-AF65-F5344CB8AC3E}">
        <p14:creationId xmlns:p14="http://schemas.microsoft.com/office/powerpoint/2010/main" val="321987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5512AA4-33D8-4834-9F4B-CB3EAB7B5AC9}" type="slidenum">
              <a:rPr lang="en-US" altLang="en-US"/>
              <a:pPr eaLnBrk="1" hangingPunct="1"/>
              <a:t>6</a:t>
            </a:fld>
            <a:endParaRPr lang="en-US" altLang="en-US"/>
          </a:p>
        </p:txBody>
      </p:sp>
    </p:spTree>
    <p:extLst>
      <p:ext uri="{BB962C8B-B14F-4D97-AF65-F5344CB8AC3E}">
        <p14:creationId xmlns:p14="http://schemas.microsoft.com/office/powerpoint/2010/main" val="1608147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C4F3A-9218-41DA-8C94-B3234DF166CD}" type="slidenum">
              <a:rPr lang="en-US" altLang="en-US"/>
              <a:pPr eaLnBrk="1" hangingPunct="1"/>
              <a:t>60</a:t>
            </a:fld>
            <a:endParaRPr lang="en-US" altLang="en-US"/>
          </a:p>
        </p:txBody>
      </p:sp>
    </p:spTree>
    <p:extLst>
      <p:ext uri="{BB962C8B-B14F-4D97-AF65-F5344CB8AC3E}">
        <p14:creationId xmlns:p14="http://schemas.microsoft.com/office/powerpoint/2010/main" val="2384436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0C677E-C1E5-4F9B-AA15-35F0975BB0C2}" type="slidenum">
              <a:rPr lang="en-US" altLang="en-US"/>
              <a:pPr eaLnBrk="1" hangingPunct="1"/>
              <a:t>61</a:t>
            </a:fld>
            <a:endParaRPr lang="en-US" altLang="en-US"/>
          </a:p>
        </p:txBody>
      </p:sp>
    </p:spTree>
    <p:extLst>
      <p:ext uri="{BB962C8B-B14F-4D97-AF65-F5344CB8AC3E}">
        <p14:creationId xmlns:p14="http://schemas.microsoft.com/office/powerpoint/2010/main" val="1595452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EAB180-2A0E-424C-B7E4-EEAB7B5627D4}" type="slidenum">
              <a:rPr lang="en-US" altLang="en-US"/>
              <a:pPr eaLnBrk="1" hangingPunct="1"/>
              <a:t>63</a:t>
            </a:fld>
            <a:endParaRPr lang="en-US" altLang="en-US"/>
          </a:p>
        </p:txBody>
      </p:sp>
    </p:spTree>
    <p:extLst>
      <p:ext uri="{BB962C8B-B14F-4D97-AF65-F5344CB8AC3E}">
        <p14:creationId xmlns:p14="http://schemas.microsoft.com/office/powerpoint/2010/main" val="3194475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BBCBD2-5E2B-4621-841C-59B6204B139F}" type="slidenum">
              <a:rPr lang="en-US" altLang="en-US"/>
              <a:pPr eaLnBrk="1" hangingPunct="1"/>
              <a:t>64</a:t>
            </a:fld>
            <a:endParaRPr lang="en-US" altLang="en-US"/>
          </a:p>
        </p:txBody>
      </p:sp>
    </p:spTree>
    <p:extLst>
      <p:ext uri="{BB962C8B-B14F-4D97-AF65-F5344CB8AC3E}">
        <p14:creationId xmlns:p14="http://schemas.microsoft.com/office/powerpoint/2010/main" val="3555288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09B839-DD31-40C9-B429-F0F138ADC9B0}" type="slidenum">
              <a:rPr lang="en-US" altLang="en-US"/>
              <a:pPr eaLnBrk="1" hangingPunct="1"/>
              <a:t>65</a:t>
            </a:fld>
            <a:endParaRPr lang="en-US" altLang="en-US"/>
          </a:p>
        </p:txBody>
      </p:sp>
    </p:spTree>
    <p:extLst>
      <p:ext uri="{BB962C8B-B14F-4D97-AF65-F5344CB8AC3E}">
        <p14:creationId xmlns:p14="http://schemas.microsoft.com/office/powerpoint/2010/main" val="2353963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A4C7D8-14E1-446E-A174-4D5CD20BBA31}" type="slidenum">
              <a:rPr lang="en-US" altLang="en-US"/>
              <a:pPr eaLnBrk="1" hangingPunct="1"/>
              <a:t>66</a:t>
            </a:fld>
            <a:endParaRPr lang="en-US" altLang="en-US"/>
          </a:p>
        </p:txBody>
      </p:sp>
    </p:spTree>
    <p:extLst>
      <p:ext uri="{BB962C8B-B14F-4D97-AF65-F5344CB8AC3E}">
        <p14:creationId xmlns:p14="http://schemas.microsoft.com/office/powerpoint/2010/main" val="999137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F36BED-156D-408D-AD12-813FC4555171}" type="slidenum">
              <a:rPr lang="en-US" altLang="en-US"/>
              <a:pPr eaLnBrk="1" hangingPunct="1"/>
              <a:t>67</a:t>
            </a:fld>
            <a:endParaRPr lang="en-US" altLang="en-US"/>
          </a:p>
        </p:txBody>
      </p:sp>
    </p:spTree>
    <p:extLst>
      <p:ext uri="{BB962C8B-B14F-4D97-AF65-F5344CB8AC3E}">
        <p14:creationId xmlns:p14="http://schemas.microsoft.com/office/powerpoint/2010/main" val="30787682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30F11C-BB1F-46FC-951E-D5626C798D89}" type="slidenum">
              <a:rPr lang="en-US" altLang="en-US"/>
              <a:pPr eaLnBrk="1" hangingPunct="1"/>
              <a:t>68</a:t>
            </a:fld>
            <a:endParaRPr lang="en-US" altLang="en-US"/>
          </a:p>
        </p:txBody>
      </p:sp>
    </p:spTree>
    <p:extLst>
      <p:ext uri="{BB962C8B-B14F-4D97-AF65-F5344CB8AC3E}">
        <p14:creationId xmlns:p14="http://schemas.microsoft.com/office/powerpoint/2010/main" val="21298918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96C939-FC4A-48DE-96A7-77B58B5B6232}" type="slidenum">
              <a:rPr lang="en-US" altLang="en-US"/>
              <a:pPr eaLnBrk="1" hangingPunct="1"/>
              <a:t>69</a:t>
            </a:fld>
            <a:endParaRPr lang="en-US" altLang="en-US"/>
          </a:p>
        </p:txBody>
      </p:sp>
    </p:spTree>
    <p:extLst>
      <p:ext uri="{BB962C8B-B14F-4D97-AF65-F5344CB8AC3E}">
        <p14:creationId xmlns:p14="http://schemas.microsoft.com/office/powerpoint/2010/main" val="9228946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7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749F8AD-9BF1-4D45-B1F5-89E2A275A4E3}" type="slidenum">
              <a:rPr lang="en-US" altLang="en-US"/>
              <a:pPr eaLnBrk="1" hangingPunct="1"/>
              <a:t>70</a:t>
            </a:fld>
            <a:endParaRPr lang="en-US" altLang="en-US"/>
          </a:p>
        </p:txBody>
      </p:sp>
    </p:spTree>
    <p:extLst>
      <p:ext uri="{BB962C8B-B14F-4D97-AF65-F5344CB8AC3E}">
        <p14:creationId xmlns:p14="http://schemas.microsoft.com/office/powerpoint/2010/main" val="299487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7CB48AF-879D-4BEE-809F-4A88F8F38C88}" type="slidenum">
              <a:rPr lang="en-US" altLang="en-US"/>
              <a:pPr eaLnBrk="1" hangingPunct="1"/>
              <a:t>7</a:t>
            </a:fld>
            <a:endParaRPr lang="en-US" altLang="en-US"/>
          </a:p>
        </p:txBody>
      </p:sp>
    </p:spTree>
    <p:extLst>
      <p:ext uri="{BB962C8B-B14F-4D97-AF65-F5344CB8AC3E}">
        <p14:creationId xmlns:p14="http://schemas.microsoft.com/office/powerpoint/2010/main" val="27802393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C0C49F-2CDA-4817-8514-06B9CF84658D}" type="slidenum">
              <a:rPr lang="en-US" altLang="en-US"/>
              <a:pPr eaLnBrk="1" hangingPunct="1"/>
              <a:t>71</a:t>
            </a:fld>
            <a:endParaRPr lang="en-US" altLang="en-US"/>
          </a:p>
        </p:txBody>
      </p:sp>
    </p:spTree>
    <p:extLst>
      <p:ext uri="{BB962C8B-B14F-4D97-AF65-F5344CB8AC3E}">
        <p14:creationId xmlns:p14="http://schemas.microsoft.com/office/powerpoint/2010/main" val="3577879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7EA6032-C481-4504-AA77-4B31C51F09C3}" type="slidenum">
              <a:rPr lang="en-US" altLang="en-US"/>
              <a:pPr eaLnBrk="1" hangingPunct="1"/>
              <a:t>72</a:t>
            </a:fld>
            <a:endParaRPr lang="en-US" altLang="en-US"/>
          </a:p>
        </p:txBody>
      </p:sp>
    </p:spTree>
    <p:extLst>
      <p:ext uri="{BB962C8B-B14F-4D97-AF65-F5344CB8AC3E}">
        <p14:creationId xmlns:p14="http://schemas.microsoft.com/office/powerpoint/2010/main" val="75757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8586DD-DA3D-437D-B7E5-CE6DC39130A8}" type="slidenum">
              <a:rPr lang="en-US" altLang="en-US"/>
              <a:pPr eaLnBrk="1" hangingPunct="1"/>
              <a:t>8</a:t>
            </a:fld>
            <a:endParaRPr lang="en-US" altLang="en-US"/>
          </a:p>
        </p:txBody>
      </p:sp>
    </p:spTree>
    <p:extLst>
      <p:ext uri="{BB962C8B-B14F-4D97-AF65-F5344CB8AC3E}">
        <p14:creationId xmlns:p14="http://schemas.microsoft.com/office/powerpoint/2010/main" val="53690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B93E06-D5A5-43EC-9B23-8D01721F5A4D}" type="slidenum">
              <a:rPr lang="en-US" altLang="en-US"/>
              <a:pPr eaLnBrk="1" hangingPunct="1"/>
              <a:t>9</a:t>
            </a:fld>
            <a:endParaRPr lang="en-US" altLang="en-US"/>
          </a:p>
        </p:txBody>
      </p:sp>
    </p:spTree>
    <p:extLst>
      <p:ext uri="{BB962C8B-B14F-4D97-AF65-F5344CB8AC3E}">
        <p14:creationId xmlns:p14="http://schemas.microsoft.com/office/powerpoint/2010/main" val="163109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16D7F87-A06D-4BE2-8106-DD37FB6B2076}" type="slidenum">
              <a:rPr lang="en-US" altLang="en-US"/>
              <a:pPr/>
              <a:t>‹#›</a:t>
            </a:fld>
            <a:endParaRPr lang="en-US" altLang="en-US"/>
          </a:p>
        </p:txBody>
      </p:sp>
    </p:spTree>
    <p:extLst>
      <p:ext uri="{BB962C8B-B14F-4D97-AF65-F5344CB8AC3E}">
        <p14:creationId xmlns:p14="http://schemas.microsoft.com/office/powerpoint/2010/main" val="348358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415B567-4871-4D2F-913A-07768FDFE8FC}" type="slidenum">
              <a:rPr lang="en-US" altLang="en-US"/>
              <a:pPr/>
              <a:t>‹#›</a:t>
            </a:fld>
            <a:endParaRPr lang="en-US" altLang="en-US"/>
          </a:p>
        </p:txBody>
      </p:sp>
    </p:spTree>
    <p:extLst>
      <p:ext uri="{BB962C8B-B14F-4D97-AF65-F5344CB8AC3E}">
        <p14:creationId xmlns:p14="http://schemas.microsoft.com/office/powerpoint/2010/main" val="14905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4800" b="1" dirty="0" smtClean="0">
                <a:solidFill>
                  <a:srgbClr val="FFC000"/>
                </a:solidFill>
              </a:rPr>
              <a:t>               </a:t>
            </a:r>
            <a:r>
              <a:rPr lang="en-US" altLang="en-US" sz="4800" b="1" dirty="0" smtClean="0">
                <a:solidFill>
                  <a:srgbClr val="7030A0"/>
                </a:solidFill>
              </a:rPr>
              <a:t>Chapter </a:t>
            </a:r>
            <a:r>
              <a:rPr lang="en-US" altLang="en-US" sz="4800" b="1" dirty="0" smtClean="0">
                <a:solidFill>
                  <a:srgbClr val="7030A0"/>
                </a:solidFill>
              </a:rPr>
              <a:t>11</a:t>
            </a:r>
            <a:r>
              <a:rPr lang="en-US" altLang="en-US" sz="4800" b="1" dirty="0" smtClean="0">
                <a:solidFill>
                  <a:srgbClr val="7030A0"/>
                </a:solidFill>
              </a:rPr>
              <a:t/>
            </a:r>
            <a:br>
              <a:rPr lang="en-US" altLang="en-US" sz="4800" b="1" dirty="0" smtClean="0">
                <a:solidFill>
                  <a:srgbClr val="7030A0"/>
                </a:solidFill>
              </a:rPr>
            </a:br>
            <a:r>
              <a:rPr lang="en-US" altLang="en-US" sz="4800" b="1" dirty="0" smtClean="0">
                <a:solidFill>
                  <a:srgbClr val="7030A0"/>
                </a:solidFill>
              </a:rPr>
              <a:t/>
            </a:r>
            <a:br>
              <a:rPr lang="en-US" altLang="en-US" sz="4800" b="1" dirty="0" smtClean="0">
                <a:solidFill>
                  <a:srgbClr val="7030A0"/>
                </a:solidFill>
              </a:rPr>
            </a:br>
            <a:r>
              <a:rPr lang="en-US" altLang="en-US" sz="4800" b="1" dirty="0" smtClean="0">
                <a:solidFill>
                  <a:srgbClr val="7030A0"/>
                </a:solidFill>
              </a:rPr>
              <a:t>Sorting and Searching Algorithms</a:t>
            </a:r>
            <a:endParaRPr lang="en-US" altLang="en-US" b="1" dirty="0" smtClean="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z="4000" dirty="0" smtClean="0"/>
              <a:t>An improvement</a:t>
            </a:r>
          </a:p>
        </p:txBody>
      </p:sp>
      <p:sp>
        <p:nvSpPr>
          <p:cNvPr id="11267" name="Rectangle 3"/>
          <p:cNvSpPr>
            <a:spLocks noGrp="1" noChangeArrowheads="1"/>
          </p:cNvSpPr>
          <p:nvPr>
            <p:ph type="body" idx="1"/>
          </p:nvPr>
        </p:nvSpPr>
        <p:spPr/>
        <p:txBody>
          <a:bodyPr/>
          <a:lstStyle/>
          <a:p>
            <a:pPr eaLnBrk="1" hangingPunct="1"/>
            <a:r>
              <a:rPr lang="en-US" altLang="en-US" sz="2800" dirty="0" smtClean="0"/>
              <a:t>Our algorithm is simple but it has one drawback: It requires space to store two complete lists. </a:t>
            </a:r>
          </a:p>
          <a:p>
            <a:pPr eaLnBrk="1" hangingPunct="1"/>
            <a:r>
              <a:rPr lang="en-US" altLang="en-US" sz="2800" dirty="0" smtClean="0"/>
              <a:t>Instead of writing the “first” name onto a separate sheet of paper, exchange it with the name in the first location on the original sheet. And so on.</a:t>
            </a:r>
          </a:p>
        </p:txBody>
      </p:sp>
    </p:spTree>
    <p:extLst>
      <p:ext uri="{BB962C8B-B14F-4D97-AF65-F5344CB8AC3E}">
        <p14:creationId xmlns:p14="http://schemas.microsoft.com/office/powerpoint/2010/main" val="3987312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37461_CH01_AIT1002"/>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286000" y="762000"/>
            <a:ext cx="5389563" cy="5867400"/>
          </a:xfrm>
          <a:noFill/>
        </p:spPr>
      </p:pic>
    </p:spTree>
    <p:extLst>
      <p:ext uri="{BB962C8B-B14F-4D97-AF65-F5344CB8AC3E}">
        <p14:creationId xmlns:p14="http://schemas.microsoft.com/office/powerpoint/2010/main" val="2148603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4000" dirty="0" smtClean="0"/>
              <a:t>Selection Sort Algorithm</a:t>
            </a:r>
          </a:p>
        </p:txBody>
      </p:sp>
      <p:sp>
        <p:nvSpPr>
          <p:cNvPr id="13315" name="Text Box 4"/>
          <p:cNvSpPr txBox="1">
            <a:spLocks noChangeArrowheads="1"/>
          </p:cNvSpPr>
          <p:nvPr/>
        </p:nvSpPr>
        <p:spPr bwMode="auto">
          <a:xfrm>
            <a:off x="609600" y="1828800"/>
            <a:ext cx="71326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a:t>SelectionSort</a:t>
            </a:r>
            <a:endParaRPr lang="en-US" altLang="en-US" sz="2000"/>
          </a:p>
          <a:p>
            <a:pPr eaLnBrk="1" hangingPunct="1"/>
            <a:r>
              <a:rPr lang="en-US" altLang="en-US" sz="2000"/>
              <a:t>for current going from 0 to SIZE - 2</a:t>
            </a:r>
          </a:p>
          <a:p>
            <a:pPr eaLnBrk="1" hangingPunct="1"/>
            <a:r>
              <a:rPr lang="en-US" altLang="en-US" sz="2000"/>
              <a:t>    Find the index in the array of the smallest unsorted element</a:t>
            </a:r>
          </a:p>
          <a:p>
            <a:pPr eaLnBrk="1" hangingPunct="1"/>
            <a:r>
              <a:rPr lang="en-US" altLang="en-US" sz="2000"/>
              <a:t>    Swap the current element with the smallest unsorted one</a:t>
            </a:r>
          </a:p>
          <a:p>
            <a:pPr eaLnBrk="1" hangingPunct="1"/>
            <a:endParaRPr lang="en-US" altLang="en-US" sz="2000"/>
          </a:p>
          <a:p>
            <a:pPr eaLnBrk="1" hangingPunct="1"/>
            <a:r>
              <a:rPr lang="en-US" altLang="en-US" sz="2400"/>
              <a:t>An example is depicted on the following slide …</a:t>
            </a:r>
          </a:p>
        </p:txBody>
      </p:sp>
    </p:spTree>
    <p:extLst>
      <p:ext uri="{BB962C8B-B14F-4D97-AF65-F5344CB8AC3E}">
        <p14:creationId xmlns:p14="http://schemas.microsoft.com/office/powerpoint/2010/main" val="65740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37461_CH10_FIG1001"/>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43000" y="147638"/>
            <a:ext cx="6858000" cy="6561137"/>
          </a:xfrm>
          <a:noFill/>
        </p:spPr>
      </p:pic>
    </p:spTree>
    <p:extLst>
      <p:ext uri="{BB962C8B-B14F-4D97-AF65-F5344CB8AC3E}">
        <p14:creationId xmlns:p14="http://schemas.microsoft.com/office/powerpoint/2010/main" val="2504076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4000" dirty="0" smtClean="0"/>
              <a:t>Selection Sort Snapshot</a:t>
            </a:r>
          </a:p>
        </p:txBody>
      </p:sp>
      <p:pic>
        <p:nvPicPr>
          <p:cNvPr id="15363" name="Picture 5" descr="37461_CH10_FIG1002"/>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8200" y="1719263"/>
            <a:ext cx="7391400" cy="4329112"/>
          </a:xfrm>
          <a:noFill/>
        </p:spPr>
      </p:pic>
    </p:spTree>
    <p:extLst>
      <p:ext uri="{BB962C8B-B14F-4D97-AF65-F5344CB8AC3E}">
        <p14:creationId xmlns:p14="http://schemas.microsoft.com/office/powerpoint/2010/main" val="1502076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dirty="0" smtClean="0"/>
              <a:t>Selection Sort Code</a:t>
            </a:r>
          </a:p>
        </p:txBody>
      </p:sp>
      <p:sp>
        <p:nvSpPr>
          <p:cNvPr id="16387" name="Text Box 4"/>
          <p:cNvSpPr txBox="1">
            <a:spLocks noChangeArrowheads="1"/>
          </p:cNvSpPr>
          <p:nvPr/>
        </p:nvSpPr>
        <p:spPr bwMode="auto">
          <a:xfrm>
            <a:off x="762000" y="1905000"/>
            <a:ext cx="684354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static int minIndex(int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Returns the index of the smallest value in</a:t>
            </a:r>
          </a:p>
          <a:p>
            <a:pPr eaLnBrk="1" hangingPunct="1"/>
            <a:r>
              <a:rPr lang="en-US" altLang="en-US" sz="1400" b="1" dirty="0">
                <a:latin typeface="Courier New" panose="02070309020205020404" pitchFamily="49" charset="0"/>
              </a:rPr>
              <a:t>// values[</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]..values[</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int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 =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for (int index =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+ 1; index &lt;=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index++)</a:t>
            </a:r>
          </a:p>
          <a:p>
            <a:pPr eaLnBrk="1" hangingPunct="1"/>
            <a:r>
              <a:rPr lang="en-US" altLang="en-US" sz="1400" b="1" dirty="0">
                <a:latin typeface="Courier New" panose="02070309020205020404" pitchFamily="49" charset="0"/>
              </a:rPr>
              <a:t>    if (values[index] &lt; values[</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 = index;</a:t>
            </a:r>
          </a:p>
          <a:p>
            <a:pPr eaLnBrk="1" hangingPunct="1"/>
            <a:r>
              <a:rPr lang="en-US" altLang="en-US" sz="1400" b="1" dirty="0">
                <a:latin typeface="Courier New" panose="02070309020205020404" pitchFamily="49" charset="0"/>
              </a:rPr>
              <a:t>  return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static void selectionSort()</a:t>
            </a:r>
          </a:p>
          <a:p>
            <a:pPr eaLnBrk="1" hangingPunct="1"/>
            <a:r>
              <a:rPr lang="en-US" altLang="en-US" sz="1400" b="1" dirty="0">
                <a:latin typeface="Courier New" panose="02070309020205020404" pitchFamily="49" charset="0"/>
              </a:rPr>
              <a:t>// Sorts the values array using the selection sort algorithm. </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 SIZE – 1;</a:t>
            </a:r>
          </a:p>
          <a:p>
            <a:pPr eaLnBrk="1" hangingPunct="1"/>
            <a:r>
              <a:rPr lang="en-US" altLang="en-US" sz="1400" b="1" dirty="0">
                <a:latin typeface="Courier New" panose="02070309020205020404" pitchFamily="49" charset="0"/>
              </a:rPr>
              <a:t>  for (int current = 0; current &lt;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current++)</a:t>
            </a:r>
          </a:p>
          <a:p>
            <a:pPr eaLnBrk="1" hangingPunct="1"/>
            <a:r>
              <a:rPr lang="en-US" altLang="en-US" sz="1400" b="1" dirty="0">
                <a:latin typeface="Courier New" panose="02070309020205020404" pitchFamily="49" charset="0"/>
              </a:rPr>
              <a:t>    swap(current, minIndex(current,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3121409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66800" y="1143000"/>
            <a:ext cx="2438400" cy="868363"/>
          </a:xfrm>
        </p:spPr>
        <p:txBody>
          <a:bodyPr/>
          <a:lstStyle/>
          <a:p>
            <a:pPr eaLnBrk="1" hangingPunct="1"/>
            <a:r>
              <a:rPr lang="en-US" altLang="en-US" sz="4000" dirty="0" smtClean="0"/>
              <a:t>Testing Selection Sort</a:t>
            </a:r>
          </a:p>
        </p:txBody>
      </p:sp>
      <p:sp>
        <p:nvSpPr>
          <p:cNvPr id="17411" name="Text Box 6"/>
          <p:cNvSpPr txBox="1">
            <a:spLocks noChangeArrowheads="1"/>
          </p:cNvSpPr>
          <p:nvPr/>
        </p:nvSpPr>
        <p:spPr bwMode="auto">
          <a:xfrm>
            <a:off x="152400" y="3048000"/>
            <a:ext cx="5125121"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The test harness:</a:t>
            </a:r>
          </a:p>
          <a:p>
            <a:pPr eaLnBrk="1" hangingPunct="1"/>
            <a:endParaRPr lang="en-US" altLang="en-US" dirty="0"/>
          </a:p>
          <a:p>
            <a:pPr eaLnBrk="1" hangingPunct="1"/>
            <a:r>
              <a:rPr lang="en-US" altLang="en-US" sz="1400" b="1" dirty="0" err="1">
                <a:latin typeface="Courier New" panose="02070309020205020404" pitchFamily="49" charset="0"/>
              </a:rPr>
              <a:t>initValues</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printValues();</a:t>
            </a:r>
          </a:p>
          <a:p>
            <a:pPr eaLnBrk="1" hangingPunct="1"/>
            <a:r>
              <a:rPr lang="en-US" altLang="en-US" sz="1400" b="1" dirty="0">
                <a:latin typeface="Courier New" panose="02070309020205020404" pitchFamily="49" charset="0"/>
              </a:rPr>
              <a:t>System.out.println("values is sorted: " </a:t>
            </a:r>
          </a:p>
          <a:p>
            <a:pPr eaLnBrk="1" hangingPunct="1"/>
            <a:r>
              <a:rPr lang="en-US" altLang="en-US" sz="1400" b="1" dirty="0">
                <a:latin typeface="Courier New" panose="02070309020205020404" pitchFamily="49" charset="0"/>
              </a:rPr>
              <a:t>                    + isSorted());</a:t>
            </a:r>
          </a:p>
          <a:p>
            <a:pPr eaLnBrk="1" hangingPunct="1"/>
            <a:r>
              <a:rPr lang="en-US" altLang="en-US" sz="1400" b="1" dirty="0">
                <a:latin typeface="Courier New" panose="02070309020205020404" pitchFamily="49" charset="0"/>
              </a:rPr>
              <a:t>System.out.println();</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selectionSort();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System.out.println("Selection Sort called\n");</a:t>
            </a:r>
          </a:p>
          <a:p>
            <a:pPr eaLnBrk="1" hangingPunct="1"/>
            <a:r>
              <a:rPr lang="en-US" altLang="en-US" sz="1400" b="1" dirty="0">
                <a:latin typeface="Courier New" panose="02070309020205020404" pitchFamily="49" charset="0"/>
              </a:rPr>
              <a:t>printValues();</a:t>
            </a:r>
          </a:p>
          <a:p>
            <a:pPr eaLnBrk="1" hangingPunct="1"/>
            <a:r>
              <a:rPr lang="en-US" altLang="en-US" sz="1400" b="1" dirty="0">
                <a:latin typeface="Courier New" panose="02070309020205020404" pitchFamily="49" charset="0"/>
              </a:rPr>
              <a:t>System.out.println("values is sorted: " </a:t>
            </a:r>
          </a:p>
          <a:p>
            <a:pPr eaLnBrk="1" hangingPunct="1"/>
            <a:r>
              <a:rPr lang="en-US" altLang="en-US" sz="1400" b="1" dirty="0">
                <a:latin typeface="Courier New" panose="02070309020205020404" pitchFamily="49" charset="0"/>
              </a:rPr>
              <a:t>                    + isSorted());</a:t>
            </a:r>
          </a:p>
          <a:p>
            <a:pPr eaLnBrk="1" hangingPunct="1"/>
            <a:r>
              <a:rPr lang="en-US" altLang="en-US" sz="1400" b="1" dirty="0">
                <a:latin typeface="Courier New" panose="02070309020205020404" pitchFamily="49" charset="0"/>
              </a:rPr>
              <a:t>System.out.println();</a:t>
            </a:r>
          </a:p>
        </p:txBody>
      </p:sp>
      <p:sp>
        <p:nvSpPr>
          <p:cNvPr id="17412" name="Text Box 8"/>
          <p:cNvSpPr txBox="1">
            <a:spLocks noChangeArrowheads="1"/>
          </p:cNvSpPr>
          <p:nvPr/>
        </p:nvSpPr>
        <p:spPr bwMode="auto">
          <a:xfrm>
            <a:off x="5410200" y="1752600"/>
            <a:ext cx="3268663"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resultant output:</a:t>
            </a:r>
          </a:p>
          <a:p>
            <a:pPr eaLnBrk="1" hangingPunct="1"/>
            <a:endParaRPr lang="en-US" altLang="en-US"/>
          </a:p>
          <a:p>
            <a:pPr eaLnBrk="1" hangingPunct="1"/>
            <a:r>
              <a:rPr lang="en-US" altLang="en-US" sz="1400">
                <a:latin typeface="Courier New" panose="02070309020205020404" pitchFamily="49" charset="0"/>
              </a:rPr>
              <a:t>the values array is:</a:t>
            </a:r>
          </a:p>
          <a:p>
            <a:pPr eaLnBrk="1" hangingPunct="1"/>
            <a:r>
              <a:rPr lang="en-US" altLang="en-US" sz="1400">
                <a:latin typeface="Courier New" panose="02070309020205020404" pitchFamily="49" charset="0"/>
              </a:rPr>
              <a:t>92 66 38 17 21 78 10 43 69 19</a:t>
            </a:r>
          </a:p>
          <a:p>
            <a:pPr eaLnBrk="1" hangingPunct="1"/>
            <a:r>
              <a:rPr lang="en-US" altLang="en-US" sz="1400">
                <a:latin typeface="Courier New" panose="02070309020205020404" pitchFamily="49" charset="0"/>
              </a:rPr>
              <a:t>17 96 29 19 77 24 47 01 97 91</a:t>
            </a:r>
          </a:p>
          <a:p>
            <a:pPr eaLnBrk="1" hangingPunct="1"/>
            <a:r>
              <a:rPr lang="en-US" altLang="en-US" sz="1400">
                <a:latin typeface="Courier New" panose="02070309020205020404" pitchFamily="49" charset="0"/>
              </a:rPr>
              <a:t>13 33 84 93 49 85 09 54 13 06</a:t>
            </a:r>
          </a:p>
          <a:p>
            <a:pPr eaLnBrk="1" hangingPunct="1"/>
            <a:r>
              <a:rPr lang="en-US" altLang="en-US" sz="1400">
                <a:latin typeface="Courier New" panose="02070309020205020404" pitchFamily="49" charset="0"/>
              </a:rPr>
              <a:t>21 21 93 49 67 42 25 29 05 74</a:t>
            </a:r>
          </a:p>
          <a:p>
            <a:pPr eaLnBrk="1" hangingPunct="1"/>
            <a:r>
              <a:rPr lang="en-US" altLang="en-US" sz="1400">
                <a:latin typeface="Courier New" panose="02070309020205020404" pitchFamily="49" charset="0"/>
              </a:rPr>
              <a:t>96 82 26 25 11 74 03 76 29 10</a:t>
            </a:r>
          </a:p>
          <a:p>
            <a:pPr eaLnBrk="1" hangingPunct="1"/>
            <a:r>
              <a:rPr lang="en-US" altLang="en-US" sz="1400">
                <a:latin typeface="Courier New" panose="02070309020205020404" pitchFamily="49" charset="0"/>
              </a:rPr>
              <a:t> </a:t>
            </a:r>
          </a:p>
          <a:p>
            <a:pPr eaLnBrk="1" hangingPunct="1"/>
            <a:r>
              <a:rPr lang="en-US" altLang="en-US" sz="1400">
                <a:latin typeface="Courier New" panose="02070309020205020404" pitchFamily="49" charset="0"/>
              </a:rPr>
              <a:t>values is sorted: false</a:t>
            </a:r>
          </a:p>
          <a:p>
            <a:pPr eaLnBrk="1" hangingPunct="1"/>
            <a:r>
              <a:rPr lang="en-US" altLang="en-US" sz="1400">
                <a:latin typeface="Courier New" panose="02070309020205020404" pitchFamily="49" charset="0"/>
              </a:rPr>
              <a:t> </a:t>
            </a:r>
          </a:p>
          <a:p>
            <a:pPr eaLnBrk="1" hangingPunct="1"/>
            <a:r>
              <a:rPr lang="en-US" altLang="en-US" sz="1400">
                <a:latin typeface="Courier New" panose="02070309020205020404" pitchFamily="49" charset="0"/>
              </a:rPr>
              <a:t>Selection Sort called</a:t>
            </a:r>
          </a:p>
          <a:p>
            <a:pPr eaLnBrk="1" hangingPunct="1"/>
            <a:r>
              <a:rPr lang="en-US" altLang="en-US" sz="1400">
                <a:latin typeface="Courier New" panose="02070309020205020404" pitchFamily="49" charset="0"/>
              </a:rPr>
              <a:t>the values array is:</a:t>
            </a:r>
          </a:p>
          <a:p>
            <a:pPr eaLnBrk="1" hangingPunct="1"/>
            <a:r>
              <a:rPr lang="en-US" altLang="en-US" sz="1400">
                <a:latin typeface="Courier New" panose="02070309020205020404" pitchFamily="49" charset="0"/>
              </a:rPr>
              <a:t>01 03 05 06 09 10 10 11 13 13</a:t>
            </a:r>
          </a:p>
          <a:p>
            <a:pPr eaLnBrk="1" hangingPunct="1"/>
            <a:r>
              <a:rPr lang="en-US" altLang="en-US" sz="1400">
                <a:latin typeface="Courier New" panose="02070309020205020404" pitchFamily="49" charset="0"/>
              </a:rPr>
              <a:t>17 17 19 19 21 21 21 24 25 25</a:t>
            </a:r>
          </a:p>
          <a:p>
            <a:pPr eaLnBrk="1" hangingPunct="1"/>
            <a:r>
              <a:rPr lang="en-US" altLang="en-US" sz="1400">
                <a:latin typeface="Courier New" panose="02070309020205020404" pitchFamily="49" charset="0"/>
              </a:rPr>
              <a:t>26 29 29 29 33 38 42 43 47 49</a:t>
            </a:r>
          </a:p>
          <a:p>
            <a:pPr eaLnBrk="1" hangingPunct="1"/>
            <a:r>
              <a:rPr lang="en-US" altLang="en-US" sz="1400">
                <a:latin typeface="Courier New" panose="02070309020205020404" pitchFamily="49" charset="0"/>
              </a:rPr>
              <a:t>49 54 66 67 69 74 74 76 77 78</a:t>
            </a:r>
          </a:p>
          <a:p>
            <a:pPr eaLnBrk="1" hangingPunct="1"/>
            <a:r>
              <a:rPr lang="en-US" altLang="en-US" sz="1400">
                <a:latin typeface="Courier New" panose="02070309020205020404" pitchFamily="49" charset="0"/>
              </a:rPr>
              <a:t>82 84 85 91 92 93 93 96 96 97</a:t>
            </a:r>
          </a:p>
          <a:p>
            <a:pPr eaLnBrk="1" hangingPunct="1"/>
            <a:r>
              <a:rPr lang="en-US" altLang="en-US" sz="1400">
                <a:latin typeface="Courier New" panose="02070309020205020404" pitchFamily="49" charset="0"/>
              </a:rPr>
              <a:t> </a:t>
            </a:r>
          </a:p>
          <a:p>
            <a:pPr eaLnBrk="1" hangingPunct="1"/>
            <a:r>
              <a:rPr lang="en-US" altLang="en-US" sz="1400">
                <a:latin typeface="Courier New" panose="02070309020205020404" pitchFamily="49" charset="0"/>
              </a:rPr>
              <a:t>values is sorted: true </a:t>
            </a:r>
          </a:p>
        </p:txBody>
      </p:sp>
    </p:spTree>
    <p:extLst>
      <p:ext uri="{BB962C8B-B14F-4D97-AF65-F5344CB8AC3E}">
        <p14:creationId xmlns:p14="http://schemas.microsoft.com/office/powerpoint/2010/main" val="4209660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4000" dirty="0" smtClean="0"/>
              <a:t>Selection Sort Analysis</a:t>
            </a:r>
          </a:p>
        </p:txBody>
      </p:sp>
      <p:sp>
        <p:nvSpPr>
          <p:cNvPr id="18435" name="Rectangle 3"/>
          <p:cNvSpPr>
            <a:spLocks noGrp="1" noChangeArrowheads="1"/>
          </p:cNvSpPr>
          <p:nvPr>
            <p:ph type="body" idx="1"/>
          </p:nvPr>
        </p:nvSpPr>
        <p:spPr/>
        <p:txBody>
          <a:bodyPr/>
          <a:lstStyle/>
          <a:p>
            <a:pPr eaLnBrk="1" hangingPunct="1">
              <a:lnSpc>
                <a:spcPct val="90000"/>
              </a:lnSpc>
            </a:pPr>
            <a:r>
              <a:rPr lang="en-US" altLang="en-US" sz="2400" dirty="0" smtClean="0"/>
              <a:t>We describe the number of comparisons as a function of the number of elements in the array, i.e., </a:t>
            </a:r>
            <a:r>
              <a:rPr lang="en-US" altLang="en-US" sz="2400" dirty="0" smtClean="0">
                <a:latin typeface="Courier New" panose="02070309020205020404" pitchFamily="49" charset="0"/>
              </a:rPr>
              <a:t>SIZE</a:t>
            </a:r>
            <a:r>
              <a:rPr lang="en-US" altLang="en-US" sz="2400" dirty="0" smtClean="0"/>
              <a:t>. To be concise, in this discussion we refer to SIZE as </a:t>
            </a:r>
            <a:r>
              <a:rPr lang="en-US" altLang="en-US" sz="2400" i="1" dirty="0" smtClean="0"/>
              <a:t>N</a:t>
            </a:r>
            <a:endParaRPr lang="en-US" altLang="en-US" sz="2400" dirty="0" smtClean="0"/>
          </a:p>
          <a:p>
            <a:pPr eaLnBrk="1" hangingPunct="1">
              <a:lnSpc>
                <a:spcPct val="90000"/>
              </a:lnSpc>
            </a:pPr>
            <a:r>
              <a:rPr lang="en-US" altLang="en-US" sz="2400" dirty="0" smtClean="0"/>
              <a:t>The </a:t>
            </a:r>
            <a:r>
              <a:rPr lang="en-US" altLang="en-US" sz="2400" dirty="0" smtClean="0">
                <a:latin typeface="Courier New" panose="02070309020205020404" pitchFamily="49" charset="0"/>
              </a:rPr>
              <a:t>minIndex</a:t>
            </a:r>
            <a:r>
              <a:rPr lang="en-US" altLang="en-US" sz="2400" dirty="0" smtClean="0"/>
              <a:t> method is called </a:t>
            </a:r>
            <a:r>
              <a:rPr lang="en-US" altLang="en-US" sz="2400" i="1" dirty="0" smtClean="0"/>
              <a:t>N</a:t>
            </a:r>
            <a:r>
              <a:rPr lang="en-US" altLang="en-US" sz="2400" dirty="0" smtClean="0"/>
              <a:t> - 1 times</a:t>
            </a:r>
          </a:p>
          <a:p>
            <a:pPr eaLnBrk="1" hangingPunct="1">
              <a:lnSpc>
                <a:spcPct val="90000"/>
              </a:lnSpc>
            </a:pPr>
            <a:r>
              <a:rPr lang="en-US" altLang="en-US" sz="2400" dirty="0" smtClean="0"/>
              <a:t>Within </a:t>
            </a:r>
            <a:r>
              <a:rPr lang="en-US" altLang="en-US" sz="2400" dirty="0" smtClean="0">
                <a:latin typeface="Courier New" panose="02070309020205020404" pitchFamily="49" charset="0"/>
              </a:rPr>
              <a:t>minIndex</a:t>
            </a:r>
            <a:r>
              <a:rPr lang="en-US" altLang="en-US" sz="2400" dirty="0" smtClean="0"/>
              <a:t>, the number of comparisons varies:</a:t>
            </a:r>
          </a:p>
          <a:p>
            <a:pPr lvl="1" eaLnBrk="1" hangingPunct="1">
              <a:lnSpc>
                <a:spcPct val="90000"/>
              </a:lnSpc>
            </a:pPr>
            <a:r>
              <a:rPr lang="en-US" altLang="en-US" sz="2000" dirty="0" smtClean="0"/>
              <a:t>in the first call there are </a:t>
            </a:r>
            <a:r>
              <a:rPr lang="en-US" altLang="en-US" sz="2000" i="1" dirty="0" smtClean="0"/>
              <a:t>N</a:t>
            </a:r>
            <a:r>
              <a:rPr lang="en-US" altLang="en-US" sz="2000" dirty="0" smtClean="0"/>
              <a:t> - 1 comparisons</a:t>
            </a:r>
          </a:p>
          <a:p>
            <a:pPr lvl="1" eaLnBrk="1" hangingPunct="1">
              <a:lnSpc>
                <a:spcPct val="90000"/>
              </a:lnSpc>
            </a:pPr>
            <a:r>
              <a:rPr lang="en-US" altLang="en-US" sz="2000" dirty="0" smtClean="0"/>
              <a:t>in the next call there are </a:t>
            </a:r>
            <a:r>
              <a:rPr lang="en-US" altLang="en-US" sz="2000" i="1" dirty="0" smtClean="0"/>
              <a:t>N</a:t>
            </a:r>
            <a:r>
              <a:rPr lang="en-US" altLang="en-US" sz="2000" dirty="0" smtClean="0"/>
              <a:t> - 2 comparisons</a:t>
            </a:r>
          </a:p>
          <a:p>
            <a:pPr lvl="1" eaLnBrk="1" hangingPunct="1">
              <a:lnSpc>
                <a:spcPct val="90000"/>
              </a:lnSpc>
            </a:pPr>
            <a:r>
              <a:rPr lang="en-US" altLang="en-US" sz="2000" dirty="0" smtClean="0"/>
              <a:t>and so on, until in the last call, when there is only 1 comparison </a:t>
            </a:r>
          </a:p>
          <a:p>
            <a:pPr eaLnBrk="1" hangingPunct="1">
              <a:lnSpc>
                <a:spcPct val="90000"/>
              </a:lnSpc>
            </a:pPr>
            <a:r>
              <a:rPr lang="en-US" altLang="en-US" sz="2400" dirty="0" smtClean="0"/>
              <a:t>The total number of comparisons is</a:t>
            </a:r>
          </a:p>
          <a:p>
            <a:pPr eaLnBrk="1" hangingPunct="1">
              <a:lnSpc>
                <a:spcPct val="90000"/>
              </a:lnSpc>
              <a:buFontTx/>
              <a:buNone/>
            </a:pPr>
            <a:r>
              <a:rPr lang="en-US" altLang="en-US" sz="2400" dirty="0" smtClean="0"/>
              <a:t>	   (</a:t>
            </a:r>
            <a:r>
              <a:rPr lang="en-US" altLang="en-US" sz="2400" i="1" dirty="0" smtClean="0"/>
              <a:t>N</a:t>
            </a:r>
            <a:r>
              <a:rPr lang="en-US" altLang="en-US" sz="2400" dirty="0" smtClean="0"/>
              <a:t> – 1) + (</a:t>
            </a:r>
            <a:r>
              <a:rPr lang="en-US" altLang="en-US" sz="2400" i="1" dirty="0" smtClean="0"/>
              <a:t>N</a:t>
            </a:r>
            <a:r>
              <a:rPr lang="en-US" altLang="en-US" sz="2400" dirty="0" smtClean="0"/>
              <a:t> – 2) + (</a:t>
            </a:r>
            <a:r>
              <a:rPr lang="en-US" altLang="en-US" sz="2400" i="1" dirty="0" smtClean="0"/>
              <a:t>N</a:t>
            </a:r>
            <a:r>
              <a:rPr lang="en-US" altLang="en-US" sz="2400" dirty="0" smtClean="0"/>
              <a:t> – 3) + ...  + 1 </a:t>
            </a:r>
          </a:p>
          <a:p>
            <a:pPr eaLnBrk="1" hangingPunct="1">
              <a:lnSpc>
                <a:spcPct val="90000"/>
              </a:lnSpc>
              <a:buFontTx/>
              <a:buNone/>
            </a:pPr>
            <a:r>
              <a:rPr lang="en-US" altLang="en-US" sz="2400" dirty="0" smtClean="0"/>
              <a:t>	   = </a:t>
            </a:r>
            <a:r>
              <a:rPr lang="en-US" altLang="en-US" sz="2400" i="1" dirty="0" smtClean="0"/>
              <a:t>N</a:t>
            </a:r>
            <a:r>
              <a:rPr lang="en-US" altLang="en-US" sz="2400" dirty="0" smtClean="0"/>
              <a:t>(</a:t>
            </a:r>
            <a:r>
              <a:rPr lang="en-US" altLang="en-US" sz="2400" i="1" dirty="0" smtClean="0"/>
              <a:t>N</a:t>
            </a:r>
            <a:r>
              <a:rPr lang="en-US" altLang="en-US" sz="2400" dirty="0" smtClean="0"/>
              <a:t> – 1)/2 = 1/2</a:t>
            </a:r>
            <a:r>
              <a:rPr lang="en-US" altLang="en-US" sz="2400" i="1" dirty="0" smtClean="0"/>
              <a:t>N</a:t>
            </a:r>
            <a:r>
              <a:rPr lang="en-US" altLang="en-US" sz="2400" baseline="30000" dirty="0" smtClean="0"/>
              <a:t>2</a:t>
            </a:r>
            <a:r>
              <a:rPr lang="en-US" altLang="en-US" sz="2400" dirty="0" smtClean="0"/>
              <a:t> – 1/2</a:t>
            </a:r>
            <a:r>
              <a:rPr lang="en-US" altLang="en-US" sz="2400" i="1" dirty="0" smtClean="0"/>
              <a:t>N</a:t>
            </a:r>
          </a:p>
          <a:p>
            <a:pPr eaLnBrk="1" hangingPunct="1">
              <a:lnSpc>
                <a:spcPct val="90000"/>
              </a:lnSpc>
            </a:pPr>
            <a:r>
              <a:rPr lang="en-US" altLang="en-US" sz="2400" dirty="0" smtClean="0"/>
              <a:t>The Selection Sort algorithm is O(</a:t>
            </a:r>
            <a:r>
              <a:rPr lang="en-US" altLang="en-US" sz="2400" i="1" dirty="0" smtClean="0"/>
              <a:t>N</a:t>
            </a:r>
            <a:r>
              <a:rPr lang="en-US" altLang="en-US" sz="2400" baseline="30000" dirty="0" smtClean="0"/>
              <a:t>2</a:t>
            </a:r>
            <a:r>
              <a:rPr lang="en-US" altLang="en-US" sz="2400" dirty="0" smtClean="0"/>
              <a:t>) </a:t>
            </a:r>
          </a:p>
        </p:txBody>
      </p:sp>
    </p:spTree>
    <p:extLst>
      <p:ext uri="{BB962C8B-B14F-4D97-AF65-F5344CB8AC3E}">
        <p14:creationId xmlns:p14="http://schemas.microsoft.com/office/powerpoint/2010/main" val="388918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609600"/>
            <a:ext cx="8229600" cy="1143000"/>
          </a:xfrm>
        </p:spPr>
        <p:txBody>
          <a:bodyPr/>
          <a:lstStyle/>
          <a:p>
            <a:pPr eaLnBrk="1" hangingPunct="1"/>
            <a:r>
              <a:rPr lang="en-US" altLang="en-US" sz="4000" dirty="0" smtClean="0"/>
              <a:t>Number of Comparisons Required to Sort Arrays of Different Sizes Using Selection Sort </a:t>
            </a:r>
          </a:p>
        </p:txBody>
      </p:sp>
      <p:sp>
        <p:nvSpPr>
          <p:cNvPr id="19459" name="Text Box 4"/>
          <p:cNvSpPr txBox="1">
            <a:spLocks noChangeArrowheads="1"/>
          </p:cNvSpPr>
          <p:nvPr/>
        </p:nvSpPr>
        <p:spPr bwMode="auto">
          <a:xfrm>
            <a:off x="754063" y="2819400"/>
            <a:ext cx="76358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t>Number of Elements	Number of Comparisons</a:t>
            </a:r>
            <a:endParaRPr lang="en-US" altLang="en-US" sz="2400"/>
          </a:p>
          <a:p>
            <a:pPr eaLnBrk="1" hangingPunct="1"/>
            <a:r>
              <a:rPr lang="en-US" altLang="en-US" sz="2400"/>
              <a:t>10				45</a:t>
            </a:r>
          </a:p>
          <a:p>
            <a:pPr eaLnBrk="1" hangingPunct="1"/>
            <a:r>
              <a:rPr lang="en-US" altLang="en-US" sz="2400"/>
              <a:t>20				190</a:t>
            </a:r>
          </a:p>
          <a:p>
            <a:pPr eaLnBrk="1" hangingPunct="1"/>
            <a:r>
              <a:rPr lang="en-US" altLang="en-US" sz="2400"/>
              <a:t>100				4,950</a:t>
            </a:r>
          </a:p>
          <a:p>
            <a:pPr eaLnBrk="1" hangingPunct="1"/>
            <a:r>
              <a:rPr lang="en-US" altLang="en-US" sz="2400"/>
              <a:t>1,000				499,500</a:t>
            </a:r>
          </a:p>
          <a:p>
            <a:pPr eaLnBrk="1" hangingPunct="1"/>
            <a:r>
              <a:rPr lang="en-US" altLang="en-US" sz="2400"/>
              <a:t>10,000			49,995,000</a:t>
            </a:r>
          </a:p>
        </p:txBody>
      </p:sp>
    </p:spTree>
    <p:extLst>
      <p:ext uri="{BB962C8B-B14F-4D97-AF65-F5344CB8AC3E}">
        <p14:creationId xmlns:p14="http://schemas.microsoft.com/office/powerpoint/2010/main" val="4009174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dirty="0" smtClean="0"/>
              <a:t>Bubble Sort</a:t>
            </a:r>
          </a:p>
        </p:txBody>
      </p:sp>
      <p:sp>
        <p:nvSpPr>
          <p:cNvPr id="20483" name="Rectangle 3"/>
          <p:cNvSpPr>
            <a:spLocks noGrp="1" noChangeArrowheads="1"/>
          </p:cNvSpPr>
          <p:nvPr>
            <p:ph type="body" idx="1"/>
          </p:nvPr>
        </p:nvSpPr>
        <p:spPr/>
        <p:txBody>
          <a:bodyPr/>
          <a:lstStyle/>
          <a:p>
            <a:pPr eaLnBrk="1" hangingPunct="1">
              <a:lnSpc>
                <a:spcPct val="80000"/>
              </a:lnSpc>
            </a:pPr>
            <a:r>
              <a:rPr lang="en-US" altLang="en-US" sz="2000" dirty="0" smtClean="0"/>
              <a:t>With this approach the smaller data values “bubble up” to the front of the array …</a:t>
            </a:r>
          </a:p>
          <a:p>
            <a:pPr eaLnBrk="1" hangingPunct="1">
              <a:lnSpc>
                <a:spcPct val="80000"/>
              </a:lnSpc>
            </a:pPr>
            <a:r>
              <a:rPr lang="en-US" altLang="en-US" sz="2000" dirty="0" smtClean="0"/>
              <a:t>Each iteration puts the smallest unsorted element into its correct place, but it also makes changes in the locations of the other elements in the array. </a:t>
            </a:r>
          </a:p>
          <a:p>
            <a:pPr eaLnBrk="1" hangingPunct="1">
              <a:lnSpc>
                <a:spcPct val="80000"/>
              </a:lnSpc>
            </a:pPr>
            <a:r>
              <a:rPr lang="en-US" altLang="en-US" sz="2000" dirty="0" smtClean="0"/>
              <a:t>The first iteration puts the smallest element in the array into the first array position:</a:t>
            </a:r>
          </a:p>
          <a:p>
            <a:pPr lvl="1" eaLnBrk="1" hangingPunct="1">
              <a:lnSpc>
                <a:spcPct val="80000"/>
              </a:lnSpc>
            </a:pPr>
            <a:r>
              <a:rPr lang="en-US" altLang="en-US" sz="1800" dirty="0" smtClean="0"/>
              <a:t>starting with the last array element, we compare successive pairs of elements, swapping whenever the bottom element of the pair is smaller than the one above it</a:t>
            </a:r>
          </a:p>
          <a:p>
            <a:pPr lvl="1" eaLnBrk="1" hangingPunct="1">
              <a:lnSpc>
                <a:spcPct val="80000"/>
              </a:lnSpc>
            </a:pPr>
            <a:r>
              <a:rPr lang="en-US" altLang="en-US" sz="1800" dirty="0" smtClean="0"/>
              <a:t>in this way the smallest element “bubbles up” to the top of the array.</a:t>
            </a:r>
          </a:p>
          <a:p>
            <a:pPr eaLnBrk="1" hangingPunct="1">
              <a:lnSpc>
                <a:spcPct val="80000"/>
              </a:lnSpc>
            </a:pPr>
            <a:r>
              <a:rPr lang="en-US" altLang="en-US" sz="2000" dirty="0" smtClean="0"/>
              <a:t>The next iteration puts the smallest element in the unsorted part of the array into the second array position, using the same technique</a:t>
            </a:r>
          </a:p>
          <a:p>
            <a:pPr eaLnBrk="1" hangingPunct="1">
              <a:lnSpc>
                <a:spcPct val="80000"/>
              </a:lnSpc>
            </a:pPr>
            <a:r>
              <a:rPr lang="en-US" altLang="en-US" sz="2000" dirty="0" smtClean="0"/>
              <a:t>The rest of the sorting process continues in the same way</a:t>
            </a:r>
          </a:p>
        </p:txBody>
      </p:sp>
    </p:spTree>
    <p:extLst>
      <p:ext uri="{BB962C8B-B14F-4D97-AF65-F5344CB8AC3E}">
        <p14:creationId xmlns:p14="http://schemas.microsoft.com/office/powerpoint/2010/main" val="2927343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609600"/>
            <a:ext cx="8229600" cy="1143000"/>
          </a:xfrm>
        </p:spPr>
        <p:txBody>
          <a:bodyPr/>
          <a:lstStyle/>
          <a:p>
            <a:pPr eaLnBrk="1" hangingPunct="1"/>
            <a:r>
              <a:rPr lang="en-US" altLang="en-US" dirty="0" smtClean="0"/>
              <a:t>Chapter </a:t>
            </a:r>
            <a:r>
              <a:rPr lang="en-US" altLang="en-US" dirty="0" smtClean="0"/>
              <a:t>11: </a:t>
            </a:r>
            <a:r>
              <a:rPr lang="en-US" altLang="en-US" dirty="0" smtClean="0"/>
              <a:t/>
            </a:r>
            <a:br>
              <a:rPr lang="en-US" altLang="en-US" dirty="0" smtClean="0"/>
            </a:br>
            <a:r>
              <a:rPr lang="en-US" altLang="en-US" dirty="0"/>
              <a:t>Sorting and Searching Algorithms</a:t>
            </a:r>
            <a:endParaRPr lang="en-US" altLang="en-US" dirty="0" smtClean="0"/>
          </a:p>
        </p:txBody>
      </p:sp>
      <p:sp>
        <p:nvSpPr>
          <p:cNvPr id="3075" name="Rectangle 3"/>
          <p:cNvSpPr>
            <a:spLocks noGrp="1" noChangeArrowheads="1"/>
          </p:cNvSpPr>
          <p:nvPr>
            <p:ph type="body" idx="1"/>
          </p:nvPr>
        </p:nvSpPr>
        <p:spPr>
          <a:xfrm>
            <a:off x="342900" y="2667000"/>
            <a:ext cx="8458200" cy="4525963"/>
          </a:xfrm>
        </p:spPr>
        <p:txBody>
          <a:bodyPr/>
          <a:lstStyle/>
          <a:p>
            <a:pPr eaLnBrk="1" hangingPunct="1">
              <a:buFontTx/>
              <a:buNone/>
            </a:pPr>
            <a:r>
              <a:rPr lang="en-US" altLang="en-US" sz="2400" dirty="0" smtClean="0"/>
              <a:t>11.1 </a:t>
            </a:r>
            <a:r>
              <a:rPr lang="en-US" altLang="en-US" sz="2400" dirty="0"/>
              <a:t>– Sorting</a:t>
            </a:r>
          </a:p>
          <a:p>
            <a:pPr eaLnBrk="1" hangingPunct="1">
              <a:buFontTx/>
              <a:buNone/>
            </a:pPr>
            <a:r>
              <a:rPr lang="en-US" altLang="en-US" sz="2400" dirty="0" smtClean="0"/>
              <a:t>11.2 </a:t>
            </a:r>
            <a:r>
              <a:rPr lang="en-US" altLang="en-US" sz="2400" dirty="0"/>
              <a:t>– Simple Sorts</a:t>
            </a:r>
          </a:p>
          <a:p>
            <a:pPr eaLnBrk="1" hangingPunct="1">
              <a:buFontTx/>
              <a:buNone/>
            </a:pPr>
            <a:r>
              <a:rPr lang="en-US" altLang="en-US" sz="2400" dirty="0" smtClean="0"/>
              <a:t>11.3 </a:t>
            </a:r>
            <a:r>
              <a:rPr lang="en-US" altLang="en-US" sz="2400" dirty="0"/>
              <a:t>– O(N log</a:t>
            </a:r>
            <a:r>
              <a:rPr lang="en-US" altLang="en-US" sz="2400" baseline="-25000" dirty="0"/>
              <a:t>2</a:t>
            </a:r>
            <a:r>
              <a:rPr lang="en-US" altLang="en-US" sz="2400" dirty="0"/>
              <a:t>N) Sorts</a:t>
            </a:r>
          </a:p>
          <a:p>
            <a:pPr eaLnBrk="1" hangingPunct="1">
              <a:buFontTx/>
              <a:buNone/>
            </a:pPr>
            <a:r>
              <a:rPr lang="en-US" altLang="en-US" sz="2400" dirty="0" smtClean="0"/>
              <a:t>11.4 </a:t>
            </a:r>
            <a:r>
              <a:rPr lang="en-US" altLang="en-US" sz="2400" dirty="0"/>
              <a:t>– More Sorting Considerations</a:t>
            </a:r>
          </a:p>
          <a:p>
            <a:pPr eaLnBrk="1" hangingPunct="1">
              <a:buFontTx/>
              <a:buNone/>
            </a:pPr>
            <a:r>
              <a:rPr lang="en-US" altLang="en-US" sz="2400" dirty="0" smtClean="0"/>
              <a:t>11.5 </a:t>
            </a:r>
            <a:r>
              <a:rPr lang="en-US" altLang="en-US" sz="2400" dirty="0"/>
              <a:t>– Searching</a:t>
            </a:r>
          </a:p>
          <a:p>
            <a:pPr eaLnBrk="1" hangingPunct="1">
              <a:lnSpc>
                <a:spcPct val="90000"/>
              </a:lnSpc>
              <a:buFontTx/>
              <a:buNone/>
            </a:pPr>
            <a:endParaRPr lang="en-US" altLang="en-US" sz="2400" dirty="0" smtClean="0"/>
          </a:p>
          <a:p>
            <a:pPr eaLnBrk="1" hangingPunct="1">
              <a:lnSpc>
                <a:spcPct val="90000"/>
              </a:lnSpc>
              <a:buFontTx/>
              <a:buNone/>
            </a:pPr>
            <a:endParaRPr lang="en-US" altLang="en-US" sz="2400" dirty="0" smtClean="0"/>
          </a:p>
          <a:p>
            <a:pPr eaLnBrk="1" hangingPunct="1">
              <a:lnSpc>
                <a:spcPct val="90000"/>
              </a:lnSpc>
            </a:pPr>
            <a:endParaRPr lang="en-US" altLang="en-US" sz="2400" dirty="0" smtClean="0"/>
          </a:p>
        </p:txBody>
      </p:sp>
    </p:spTree>
    <p:extLst>
      <p:ext uri="{BB962C8B-B14F-4D97-AF65-F5344CB8AC3E}">
        <p14:creationId xmlns:p14="http://schemas.microsoft.com/office/powerpoint/2010/main" val="3168381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z="4000" dirty="0" smtClean="0"/>
              <a:t>Bubble Sort Algorithm</a:t>
            </a:r>
          </a:p>
        </p:txBody>
      </p:sp>
      <p:sp>
        <p:nvSpPr>
          <p:cNvPr id="21507" name="Text Box 3"/>
          <p:cNvSpPr txBox="1">
            <a:spLocks noChangeArrowheads="1"/>
          </p:cNvSpPr>
          <p:nvPr/>
        </p:nvSpPr>
        <p:spPr bwMode="auto">
          <a:xfrm>
            <a:off x="609600" y="1854200"/>
            <a:ext cx="6645275"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a:t>BubbleSort</a:t>
            </a:r>
            <a:endParaRPr lang="en-US" altLang="en-US"/>
          </a:p>
          <a:p>
            <a:pPr eaLnBrk="1" hangingPunct="1"/>
            <a:r>
              <a:rPr lang="en-US" altLang="en-US"/>
              <a:t>Set current to the index of first element in the array</a:t>
            </a:r>
          </a:p>
          <a:p>
            <a:pPr eaLnBrk="1" hangingPunct="1"/>
            <a:r>
              <a:rPr lang="en-US" altLang="en-US"/>
              <a:t>while more elements in unsorted part of array</a:t>
            </a:r>
          </a:p>
          <a:p>
            <a:pPr eaLnBrk="1" hangingPunct="1"/>
            <a:r>
              <a:rPr lang="en-US" altLang="en-US"/>
              <a:t>    “Bubble up” the smallest element in the unsorted part, </a:t>
            </a:r>
          </a:p>
          <a:p>
            <a:pPr eaLnBrk="1" hangingPunct="1"/>
            <a:r>
              <a:rPr lang="en-US" altLang="en-US"/>
              <a:t>           causing intermediate swaps as needed</a:t>
            </a:r>
          </a:p>
          <a:p>
            <a:pPr eaLnBrk="1" hangingPunct="1"/>
            <a:r>
              <a:rPr lang="en-US" altLang="en-US"/>
              <a:t>  Shrink the unsorted part of the array by incrementing current </a:t>
            </a:r>
          </a:p>
          <a:p>
            <a:pPr eaLnBrk="1" hangingPunct="1"/>
            <a:endParaRPr lang="en-US" altLang="en-US"/>
          </a:p>
          <a:p>
            <a:pPr eaLnBrk="1" hangingPunct="1"/>
            <a:r>
              <a:rPr lang="en-US" altLang="en-US" b="1" i="1"/>
              <a:t>bubbleUp(startIndex, endIndex)</a:t>
            </a:r>
            <a:endParaRPr lang="en-US" altLang="en-US"/>
          </a:p>
          <a:p>
            <a:pPr eaLnBrk="1" hangingPunct="1"/>
            <a:r>
              <a:rPr lang="en-US" altLang="en-US"/>
              <a:t>for index going from endIndex DOWNTO startIndex +1</a:t>
            </a:r>
          </a:p>
          <a:p>
            <a:pPr eaLnBrk="1" hangingPunct="1"/>
            <a:r>
              <a:rPr lang="en-US" altLang="en-US"/>
              <a:t>    if values[index] &lt; values[index - 1]</a:t>
            </a:r>
          </a:p>
          <a:p>
            <a:pPr eaLnBrk="1" hangingPunct="1"/>
            <a:r>
              <a:rPr lang="en-US" altLang="en-US"/>
              <a:t>        Swap the value at index with the value at index - 1 </a:t>
            </a:r>
            <a:endParaRPr lang="en-US" altLang="en-US" sz="2000"/>
          </a:p>
          <a:p>
            <a:pPr eaLnBrk="1" hangingPunct="1"/>
            <a:endParaRPr lang="en-US" altLang="en-US" sz="2000"/>
          </a:p>
          <a:p>
            <a:pPr eaLnBrk="1" hangingPunct="1"/>
            <a:r>
              <a:rPr lang="en-US" altLang="en-US" sz="2400"/>
              <a:t>An example is depicted on the following slide …</a:t>
            </a:r>
          </a:p>
        </p:txBody>
      </p:sp>
    </p:spTree>
    <p:extLst>
      <p:ext uri="{BB962C8B-B14F-4D97-AF65-F5344CB8AC3E}">
        <p14:creationId xmlns:p14="http://schemas.microsoft.com/office/powerpoint/2010/main" val="4131295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37461_CH10_FIG1003"/>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28600" y="212725"/>
            <a:ext cx="8610600" cy="6416675"/>
          </a:xfrm>
          <a:noFill/>
        </p:spPr>
      </p:pic>
    </p:spTree>
    <p:extLst>
      <p:ext uri="{BB962C8B-B14F-4D97-AF65-F5344CB8AC3E}">
        <p14:creationId xmlns:p14="http://schemas.microsoft.com/office/powerpoint/2010/main" val="346180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715962"/>
          </a:xfrm>
        </p:spPr>
        <p:txBody>
          <a:bodyPr/>
          <a:lstStyle/>
          <a:p>
            <a:pPr eaLnBrk="1" hangingPunct="1"/>
            <a:r>
              <a:rPr lang="en-US" altLang="en-US" sz="4000" dirty="0" smtClean="0"/>
              <a:t>Bubble Sort Snapshot</a:t>
            </a:r>
          </a:p>
        </p:txBody>
      </p:sp>
      <p:pic>
        <p:nvPicPr>
          <p:cNvPr id="23555" name="Picture 5" descr="37461_CH10_FIG1004"/>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125538"/>
            <a:ext cx="7772400" cy="5583237"/>
          </a:xfrm>
          <a:noFill/>
        </p:spPr>
      </p:pic>
    </p:spTree>
    <p:extLst>
      <p:ext uri="{BB962C8B-B14F-4D97-AF65-F5344CB8AC3E}">
        <p14:creationId xmlns:p14="http://schemas.microsoft.com/office/powerpoint/2010/main" val="2694125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z="4000" dirty="0" smtClean="0"/>
              <a:t>Bubble Sort Code</a:t>
            </a:r>
          </a:p>
        </p:txBody>
      </p:sp>
      <p:sp>
        <p:nvSpPr>
          <p:cNvPr id="24579" name="Text Box 3"/>
          <p:cNvSpPr txBox="1">
            <a:spLocks noChangeArrowheads="1"/>
          </p:cNvSpPr>
          <p:nvPr/>
        </p:nvSpPr>
        <p:spPr bwMode="auto">
          <a:xfrm>
            <a:off x="762000" y="1905000"/>
            <a:ext cx="66287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  static void bubbleUp(int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 Switches adjacent pairs that are out of order </a:t>
            </a:r>
          </a:p>
          <a:p>
            <a:pPr eaLnBrk="1" hangingPunct="1"/>
            <a:r>
              <a:rPr lang="en-US" altLang="en-US" sz="1400" b="1" dirty="0">
                <a:latin typeface="Courier New" panose="02070309020205020404" pitchFamily="49" charset="0"/>
              </a:rPr>
              <a:t>  // between values[</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]..values[</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 beginning at values[</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for (int index =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index &gt;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index--)</a:t>
            </a:r>
          </a:p>
          <a:p>
            <a:pPr eaLnBrk="1" hangingPunct="1"/>
            <a:r>
              <a:rPr lang="en-US" altLang="en-US" sz="1400" b="1" dirty="0">
                <a:latin typeface="Courier New" panose="02070309020205020404" pitchFamily="49" charset="0"/>
              </a:rPr>
              <a:t>      if (values[index] &lt; values[index – 1])</a:t>
            </a:r>
          </a:p>
          <a:p>
            <a:pPr eaLnBrk="1" hangingPunct="1"/>
            <a:r>
              <a:rPr lang="en-US" altLang="en-US" sz="1400" b="1" dirty="0">
                <a:latin typeface="Courier New" panose="02070309020205020404" pitchFamily="49" charset="0"/>
              </a:rPr>
              <a:t>        swap(index, index – 1);</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static void bubbleSort()</a:t>
            </a:r>
          </a:p>
          <a:p>
            <a:pPr eaLnBrk="1" hangingPunct="1"/>
            <a:r>
              <a:rPr lang="en-US" altLang="en-US" sz="1400" b="1" dirty="0">
                <a:latin typeface="Courier New" panose="02070309020205020404" pitchFamily="49" charset="0"/>
              </a:rPr>
              <a:t>  // Sorts the values array using the bubble sort algorithm.</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int current = 0;</a:t>
            </a:r>
          </a:p>
          <a:p>
            <a:pPr eaLnBrk="1" hangingPunct="1"/>
            <a:r>
              <a:rPr lang="en-US" altLang="en-US" sz="1400" b="1" dirty="0">
                <a:latin typeface="Courier New" panose="02070309020205020404" pitchFamily="49" charset="0"/>
              </a:rPr>
              <a:t>    while (current &lt; SIZE – 1)</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bubbleUp(current, SIZE – 1);</a:t>
            </a:r>
          </a:p>
          <a:p>
            <a:pPr eaLnBrk="1" hangingPunct="1"/>
            <a:r>
              <a:rPr lang="en-US" altLang="en-US" sz="1400" b="1" dirty="0">
                <a:latin typeface="Courier New" panose="02070309020205020404" pitchFamily="49" charset="0"/>
              </a:rPr>
              <a:t>      current++;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42553674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z="4000" dirty="0" smtClean="0"/>
              <a:t>Bubble Sort Analysis</a:t>
            </a:r>
          </a:p>
        </p:txBody>
      </p:sp>
      <p:sp>
        <p:nvSpPr>
          <p:cNvPr id="25603" name="Rectangle 3"/>
          <p:cNvSpPr>
            <a:spLocks noGrp="1" noChangeArrowheads="1"/>
          </p:cNvSpPr>
          <p:nvPr>
            <p:ph type="body" idx="1"/>
          </p:nvPr>
        </p:nvSpPr>
        <p:spPr/>
        <p:txBody>
          <a:bodyPr/>
          <a:lstStyle/>
          <a:p>
            <a:pPr eaLnBrk="1" hangingPunct="1">
              <a:lnSpc>
                <a:spcPct val="80000"/>
              </a:lnSpc>
            </a:pPr>
            <a:r>
              <a:rPr lang="en-US" altLang="en-US" sz="2800" dirty="0" smtClean="0"/>
              <a:t>Analyzing the work required by </a:t>
            </a:r>
            <a:r>
              <a:rPr lang="en-US" altLang="en-US" sz="2800" dirty="0" smtClean="0">
                <a:latin typeface="Courier New" panose="02070309020205020404" pitchFamily="49" charset="0"/>
              </a:rPr>
              <a:t>bubbleSort</a:t>
            </a:r>
            <a:r>
              <a:rPr lang="en-US" altLang="en-US" sz="2800" dirty="0" smtClean="0"/>
              <a:t> is the same as for </a:t>
            </a:r>
            <a:r>
              <a:rPr lang="en-US" altLang="en-US" sz="2800" dirty="0" smtClean="0"/>
              <a:t>the </a:t>
            </a:r>
            <a:r>
              <a:rPr lang="en-US" altLang="en-US" sz="2800" dirty="0" smtClean="0"/>
              <a:t>selection sort algorithm. </a:t>
            </a:r>
          </a:p>
          <a:p>
            <a:pPr eaLnBrk="1" hangingPunct="1">
              <a:lnSpc>
                <a:spcPct val="80000"/>
              </a:lnSpc>
            </a:pPr>
            <a:r>
              <a:rPr lang="en-US" altLang="en-US" sz="2800" dirty="0" smtClean="0"/>
              <a:t>The comparisons are in </a:t>
            </a:r>
            <a:r>
              <a:rPr lang="en-US" altLang="en-US" sz="2800" dirty="0" smtClean="0">
                <a:latin typeface="Courier New" panose="02070309020205020404" pitchFamily="49" charset="0"/>
              </a:rPr>
              <a:t>bubbleUp</a:t>
            </a:r>
            <a:r>
              <a:rPr lang="en-US" altLang="en-US" sz="2800" dirty="0" smtClean="0"/>
              <a:t>, which is called </a:t>
            </a:r>
            <a:r>
              <a:rPr lang="en-US" altLang="en-US" sz="2800" i="1" dirty="0" smtClean="0"/>
              <a:t>N</a:t>
            </a:r>
            <a:r>
              <a:rPr lang="en-US" altLang="en-US" sz="2800" dirty="0" smtClean="0"/>
              <a:t> – 1 times. </a:t>
            </a:r>
          </a:p>
          <a:p>
            <a:pPr eaLnBrk="1" hangingPunct="1">
              <a:lnSpc>
                <a:spcPct val="80000"/>
              </a:lnSpc>
            </a:pPr>
            <a:r>
              <a:rPr lang="en-US" altLang="en-US" sz="2800" dirty="0" smtClean="0"/>
              <a:t>There are </a:t>
            </a:r>
            <a:r>
              <a:rPr lang="en-US" altLang="en-US" sz="2800" i="1" dirty="0" smtClean="0"/>
              <a:t>N</a:t>
            </a:r>
            <a:r>
              <a:rPr lang="en-US" altLang="en-US" sz="2800" dirty="0" smtClean="0"/>
              <a:t> – 1 comparisons the first time, </a:t>
            </a:r>
            <a:r>
              <a:rPr lang="en-US" altLang="en-US" sz="2800" i="1" dirty="0" smtClean="0"/>
              <a:t>N</a:t>
            </a:r>
            <a:r>
              <a:rPr lang="en-US" altLang="en-US" sz="2800" dirty="0" smtClean="0"/>
              <a:t> – 2 comparisons the second time, and so on. </a:t>
            </a:r>
          </a:p>
          <a:p>
            <a:pPr eaLnBrk="1" hangingPunct="1">
              <a:lnSpc>
                <a:spcPct val="80000"/>
              </a:lnSpc>
            </a:pPr>
            <a:r>
              <a:rPr lang="en-US" altLang="en-US" sz="2800" dirty="0" smtClean="0"/>
              <a:t>Therefore, </a:t>
            </a:r>
            <a:r>
              <a:rPr lang="en-US" altLang="en-US" sz="2800" dirty="0" smtClean="0">
                <a:latin typeface="Courier New" panose="02070309020205020404" pitchFamily="49" charset="0"/>
              </a:rPr>
              <a:t>bubbleSort</a:t>
            </a:r>
            <a:r>
              <a:rPr lang="en-US" altLang="en-US" sz="2800" dirty="0" smtClean="0"/>
              <a:t> and </a:t>
            </a:r>
            <a:r>
              <a:rPr lang="en-US" altLang="en-US" sz="2800" dirty="0" smtClean="0">
                <a:latin typeface="Courier New" panose="02070309020205020404" pitchFamily="49" charset="0"/>
              </a:rPr>
              <a:t>selectionSort</a:t>
            </a:r>
            <a:r>
              <a:rPr lang="en-US" altLang="en-US" sz="2800" dirty="0" smtClean="0"/>
              <a:t> require the same amount of work in terms of the number of comparisons. </a:t>
            </a:r>
          </a:p>
          <a:p>
            <a:pPr eaLnBrk="1" hangingPunct="1">
              <a:lnSpc>
                <a:spcPct val="80000"/>
              </a:lnSpc>
            </a:pPr>
            <a:r>
              <a:rPr lang="en-US" altLang="en-US" sz="2800" dirty="0" smtClean="0"/>
              <a:t>The Bubble Sort algorithm is O(</a:t>
            </a:r>
            <a:r>
              <a:rPr lang="en-US" altLang="en-US" sz="2800" i="1" dirty="0" smtClean="0"/>
              <a:t>N</a:t>
            </a:r>
            <a:r>
              <a:rPr lang="en-US" altLang="en-US" sz="2800" baseline="30000" dirty="0" smtClean="0"/>
              <a:t>2</a:t>
            </a:r>
            <a:r>
              <a:rPr lang="en-US" altLang="en-US" sz="2800" dirty="0" smtClean="0"/>
              <a:t>) </a:t>
            </a:r>
          </a:p>
        </p:txBody>
      </p:sp>
    </p:spTree>
    <p:extLst>
      <p:ext uri="{BB962C8B-B14F-4D97-AF65-F5344CB8AC3E}">
        <p14:creationId xmlns:p14="http://schemas.microsoft.com/office/powerpoint/2010/main" val="2081283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Insertion Sort</a:t>
            </a:r>
          </a:p>
        </p:txBody>
      </p:sp>
      <p:sp>
        <p:nvSpPr>
          <p:cNvPr id="26627" name="Rectangle 3"/>
          <p:cNvSpPr>
            <a:spLocks noGrp="1" noChangeArrowheads="1"/>
          </p:cNvSpPr>
          <p:nvPr>
            <p:ph type="body" idx="1"/>
          </p:nvPr>
        </p:nvSpPr>
        <p:spPr/>
        <p:txBody>
          <a:bodyPr/>
          <a:lstStyle/>
          <a:p>
            <a:pPr eaLnBrk="1" hangingPunct="1">
              <a:lnSpc>
                <a:spcPct val="80000"/>
              </a:lnSpc>
            </a:pPr>
            <a:r>
              <a:rPr lang="en-US" altLang="en-US" sz="2000" dirty="0"/>
              <a:t>In Section 6.4, “Sorted Array-Based List Implementation,” we described the Insertion Sort </a:t>
            </a:r>
            <a:r>
              <a:rPr lang="en-US" altLang="en-US" sz="2000" dirty="0" smtClean="0"/>
              <a:t>algorithm </a:t>
            </a:r>
            <a:r>
              <a:rPr lang="en-US" altLang="en-US" sz="2000" dirty="0"/>
              <a:t>and how it could be used to maintain a list in sorted order. Here we present </a:t>
            </a:r>
            <a:r>
              <a:rPr lang="en-US" altLang="en-US" sz="2000" dirty="0" smtClean="0"/>
              <a:t>essentially </a:t>
            </a:r>
            <a:r>
              <a:rPr lang="en-US" altLang="en-US" sz="2000" dirty="0"/>
              <a:t>the same </a:t>
            </a:r>
            <a:r>
              <a:rPr lang="en-US" altLang="en-US" sz="2000" dirty="0" smtClean="0"/>
              <a:t>algorithm.</a:t>
            </a:r>
            <a:endParaRPr lang="en-US" altLang="en-US" sz="2000" dirty="0" smtClean="0"/>
          </a:p>
          <a:p>
            <a:pPr eaLnBrk="1" hangingPunct="1">
              <a:lnSpc>
                <a:spcPct val="80000"/>
              </a:lnSpc>
            </a:pPr>
            <a:r>
              <a:rPr lang="en-US" altLang="en-US" sz="2000" dirty="0" smtClean="0"/>
              <a:t>Each successive element in the array to be sorted is inserted into its proper place with respect to the other, already sorted elements. </a:t>
            </a:r>
          </a:p>
          <a:p>
            <a:pPr eaLnBrk="1" hangingPunct="1">
              <a:lnSpc>
                <a:spcPct val="80000"/>
              </a:lnSpc>
            </a:pPr>
            <a:r>
              <a:rPr lang="en-US" altLang="en-US" sz="2000" dirty="0" smtClean="0"/>
              <a:t>As with the previous sorts, we divide our array into a sorted part and an unsorted part. </a:t>
            </a:r>
          </a:p>
          <a:p>
            <a:pPr lvl="1" eaLnBrk="1" hangingPunct="1">
              <a:lnSpc>
                <a:spcPct val="80000"/>
              </a:lnSpc>
            </a:pPr>
            <a:r>
              <a:rPr lang="en-US" altLang="en-US" sz="1800" dirty="0" smtClean="0"/>
              <a:t>Initially, the sorted portion contains only one element: the first element in the array. </a:t>
            </a:r>
          </a:p>
          <a:p>
            <a:pPr lvl="1" eaLnBrk="1" hangingPunct="1">
              <a:lnSpc>
                <a:spcPct val="80000"/>
              </a:lnSpc>
            </a:pPr>
            <a:r>
              <a:rPr lang="en-US" altLang="en-US" sz="1800" dirty="0" smtClean="0"/>
              <a:t>Next we take the second element in the array and put it into its correct place in the sorted part; that is, values[0] and values[1] are in order with respect to each other. </a:t>
            </a:r>
          </a:p>
          <a:p>
            <a:pPr lvl="1" eaLnBrk="1" hangingPunct="1">
              <a:lnSpc>
                <a:spcPct val="80000"/>
              </a:lnSpc>
            </a:pPr>
            <a:r>
              <a:rPr lang="en-US" altLang="en-US" sz="1800" dirty="0" smtClean="0"/>
              <a:t>Next the value in values[2] is put into its proper place, so values[0]..values[2] are in order with respect to each other. </a:t>
            </a:r>
          </a:p>
          <a:p>
            <a:pPr lvl="1" eaLnBrk="1" hangingPunct="1">
              <a:lnSpc>
                <a:spcPct val="80000"/>
              </a:lnSpc>
            </a:pPr>
            <a:r>
              <a:rPr lang="en-US" altLang="en-US" sz="1800" dirty="0" smtClean="0"/>
              <a:t>This process continues until all the elements have been sorted. </a:t>
            </a:r>
          </a:p>
        </p:txBody>
      </p:sp>
    </p:spTree>
    <p:extLst>
      <p:ext uri="{BB962C8B-B14F-4D97-AF65-F5344CB8AC3E}">
        <p14:creationId xmlns:p14="http://schemas.microsoft.com/office/powerpoint/2010/main" val="3391275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z="4000" dirty="0" smtClean="0"/>
              <a:t>Insertion Sort Algorithm</a:t>
            </a:r>
          </a:p>
        </p:txBody>
      </p:sp>
      <p:sp>
        <p:nvSpPr>
          <p:cNvPr id="27651" name="Text Box 3"/>
          <p:cNvSpPr txBox="1">
            <a:spLocks noChangeArrowheads="1"/>
          </p:cNvSpPr>
          <p:nvPr/>
        </p:nvSpPr>
        <p:spPr bwMode="auto">
          <a:xfrm>
            <a:off x="685800" y="1417638"/>
            <a:ext cx="6708888"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a:t>insertionSort</a:t>
            </a:r>
            <a:endParaRPr lang="en-US" altLang="en-US" dirty="0"/>
          </a:p>
          <a:p>
            <a:pPr eaLnBrk="1" hangingPunct="1"/>
            <a:r>
              <a:rPr lang="en-US" altLang="en-US" dirty="0"/>
              <a:t>for count going from 1 through SIZE - 1</a:t>
            </a:r>
          </a:p>
          <a:p>
            <a:pPr eaLnBrk="1" hangingPunct="1"/>
            <a:r>
              <a:rPr lang="en-US" altLang="en-US" dirty="0"/>
              <a:t>    insertElement(0, count</a:t>
            </a:r>
            <a:r>
              <a:rPr lang="en-US" altLang="en-US" dirty="0" smtClean="0"/>
              <a:t>)</a:t>
            </a:r>
          </a:p>
          <a:p>
            <a:pPr eaLnBrk="1" hangingPunct="1"/>
            <a:endParaRPr lang="en-US" altLang="en-US" b="1" i="1" dirty="0"/>
          </a:p>
          <a:p>
            <a:pPr eaLnBrk="1" hangingPunct="1"/>
            <a:r>
              <a:rPr lang="en-US" altLang="en-US" b="1" i="1" dirty="0"/>
              <a:t>InsertElement(</a:t>
            </a:r>
            <a:r>
              <a:rPr lang="en-US" altLang="en-US" b="1" i="1" dirty="0" err="1"/>
              <a:t>startIndex</a:t>
            </a:r>
            <a:r>
              <a:rPr lang="en-US" altLang="en-US" b="1" i="1" dirty="0"/>
              <a:t>, </a:t>
            </a:r>
            <a:r>
              <a:rPr lang="en-US" altLang="en-US" b="1" i="1" dirty="0" err="1"/>
              <a:t>endIndex</a:t>
            </a:r>
            <a:r>
              <a:rPr lang="en-US" altLang="en-US" b="1" i="1" dirty="0"/>
              <a:t>)</a:t>
            </a:r>
            <a:endParaRPr lang="en-US" altLang="en-US" dirty="0"/>
          </a:p>
          <a:p>
            <a:pPr eaLnBrk="1" hangingPunct="1"/>
            <a:r>
              <a:rPr lang="en-US" altLang="en-US" dirty="0"/>
              <a:t>Set finished to false</a:t>
            </a:r>
          </a:p>
          <a:p>
            <a:pPr eaLnBrk="1" hangingPunct="1"/>
            <a:r>
              <a:rPr lang="en-US" altLang="en-US" dirty="0"/>
              <a:t>Set current to </a:t>
            </a:r>
            <a:r>
              <a:rPr lang="en-US" altLang="en-US" dirty="0" err="1"/>
              <a:t>endIndex</a:t>
            </a:r>
            <a:endParaRPr lang="en-US" altLang="en-US" dirty="0"/>
          </a:p>
          <a:p>
            <a:pPr eaLnBrk="1" hangingPunct="1"/>
            <a:r>
              <a:rPr lang="en-US" altLang="en-US" dirty="0"/>
              <a:t>Set </a:t>
            </a:r>
            <a:r>
              <a:rPr lang="en-US" altLang="en-US" dirty="0" err="1"/>
              <a:t>moreToSearch</a:t>
            </a:r>
            <a:r>
              <a:rPr lang="en-US" altLang="en-US" dirty="0"/>
              <a:t> to true</a:t>
            </a:r>
          </a:p>
          <a:p>
            <a:pPr eaLnBrk="1" hangingPunct="1"/>
            <a:r>
              <a:rPr lang="en-US" altLang="en-US" dirty="0"/>
              <a:t>while </a:t>
            </a:r>
            <a:r>
              <a:rPr lang="en-US" altLang="en-US" dirty="0" err="1"/>
              <a:t>moreToSearch</a:t>
            </a:r>
            <a:r>
              <a:rPr lang="en-US" altLang="en-US" dirty="0"/>
              <a:t> AND NOT finished</a:t>
            </a:r>
          </a:p>
          <a:p>
            <a:pPr eaLnBrk="1" hangingPunct="1"/>
            <a:r>
              <a:rPr lang="en-US" altLang="en-US" dirty="0"/>
              <a:t>    if values[current] &lt; values[current - 1]</a:t>
            </a:r>
          </a:p>
          <a:p>
            <a:pPr eaLnBrk="1" hangingPunct="1"/>
            <a:r>
              <a:rPr lang="en-US" altLang="en-US" dirty="0"/>
              <a:t>        swap(values[current], values[current - 1])</a:t>
            </a:r>
          </a:p>
          <a:p>
            <a:pPr eaLnBrk="1" hangingPunct="1"/>
            <a:r>
              <a:rPr lang="en-US" altLang="en-US" dirty="0"/>
              <a:t>        Decrement current</a:t>
            </a:r>
          </a:p>
          <a:p>
            <a:pPr eaLnBrk="1" hangingPunct="1"/>
            <a:r>
              <a:rPr lang="en-US" altLang="en-US" dirty="0"/>
              <a:t>        Set </a:t>
            </a:r>
            <a:r>
              <a:rPr lang="en-US" altLang="en-US" dirty="0" err="1"/>
              <a:t>moreToSearch</a:t>
            </a:r>
            <a:r>
              <a:rPr lang="en-US" altLang="en-US" dirty="0"/>
              <a:t> to (current does not equal </a:t>
            </a:r>
            <a:r>
              <a:rPr lang="en-US" altLang="en-US" dirty="0" err="1"/>
              <a:t>startIndex</a:t>
            </a:r>
            <a:r>
              <a:rPr lang="en-US" altLang="en-US" dirty="0"/>
              <a:t>)</a:t>
            </a:r>
          </a:p>
          <a:p>
            <a:pPr eaLnBrk="1" hangingPunct="1"/>
            <a:r>
              <a:rPr lang="en-US" altLang="en-US" dirty="0"/>
              <a:t>    else</a:t>
            </a:r>
          </a:p>
          <a:p>
            <a:pPr eaLnBrk="1" hangingPunct="1"/>
            <a:r>
              <a:rPr lang="en-US" altLang="en-US" dirty="0"/>
              <a:t>        Set finished to true </a:t>
            </a:r>
          </a:p>
          <a:p>
            <a:pPr eaLnBrk="1" hangingPunct="1"/>
            <a:endParaRPr lang="en-US" altLang="en-US" sz="2000" dirty="0"/>
          </a:p>
          <a:p>
            <a:pPr eaLnBrk="1" hangingPunct="1"/>
            <a:r>
              <a:rPr lang="en-US" altLang="en-US" sz="2400" dirty="0"/>
              <a:t>An example is depicted on the following slide …</a:t>
            </a:r>
          </a:p>
        </p:txBody>
      </p:sp>
    </p:spTree>
    <p:extLst>
      <p:ext uri="{BB962C8B-B14F-4D97-AF65-F5344CB8AC3E}">
        <p14:creationId xmlns:p14="http://schemas.microsoft.com/office/powerpoint/2010/main" val="24152058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37461_CH10_FIG1005"/>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685800" y="0"/>
            <a:ext cx="7620000" cy="6629400"/>
          </a:xfrm>
          <a:noFill/>
        </p:spPr>
      </p:pic>
    </p:spTree>
    <p:extLst>
      <p:ext uri="{BB962C8B-B14F-4D97-AF65-F5344CB8AC3E}">
        <p14:creationId xmlns:p14="http://schemas.microsoft.com/office/powerpoint/2010/main" val="25782446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74638"/>
            <a:ext cx="8229600" cy="715962"/>
          </a:xfrm>
        </p:spPr>
        <p:txBody>
          <a:bodyPr/>
          <a:lstStyle/>
          <a:p>
            <a:pPr eaLnBrk="1" hangingPunct="1"/>
            <a:r>
              <a:rPr lang="en-US" altLang="en-US" sz="4000" dirty="0" smtClean="0"/>
              <a:t>Insertion Sort Snapshot</a:t>
            </a:r>
          </a:p>
        </p:txBody>
      </p:sp>
      <p:pic>
        <p:nvPicPr>
          <p:cNvPr id="29699" name="Picture 5" descr="37461_CH10_FIG1006"/>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909763"/>
            <a:ext cx="8458200" cy="3802062"/>
          </a:xfrm>
          <a:noFill/>
        </p:spPr>
      </p:pic>
    </p:spTree>
    <p:extLst>
      <p:ext uri="{BB962C8B-B14F-4D97-AF65-F5344CB8AC3E}">
        <p14:creationId xmlns:p14="http://schemas.microsoft.com/office/powerpoint/2010/main" val="565570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639762"/>
          </a:xfrm>
        </p:spPr>
        <p:txBody>
          <a:bodyPr/>
          <a:lstStyle/>
          <a:p>
            <a:pPr eaLnBrk="1" hangingPunct="1"/>
            <a:r>
              <a:rPr lang="en-US" altLang="en-US" sz="4000" dirty="0" smtClean="0"/>
              <a:t>Insertion Sort Code</a:t>
            </a:r>
          </a:p>
        </p:txBody>
      </p:sp>
      <p:sp>
        <p:nvSpPr>
          <p:cNvPr id="30723" name="Text Box 3"/>
          <p:cNvSpPr txBox="1">
            <a:spLocks noChangeArrowheads="1"/>
          </p:cNvSpPr>
          <p:nvPr/>
        </p:nvSpPr>
        <p:spPr bwMode="auto">
          <a:xfrm>
            <a:off x="685800" y="1066800"/>
            <a:ext cx="6736139"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static void insertElement(int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Upon completion, values[0]..values[</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are sorted.</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boolean finished = false;</a:t>
            </a:r>
          </a:p>
          <a:p>
            <a:pPr eaLnBrk="1" hangingPunct="1"/>
            <a:r>
              <a:rPr lang="en-US" altLang="en-US" sz="1400" b="1" dirty="0">
                <a:latin typeface="Courier New" panose="02070309020205020404" pitchFamily="49" charset="0"/>
              </a:rPr>
              <a:t>  int current =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boolean </a:t>
            </a:r>
            <a:r>
              <a:rPr lang="en-US" altLang="en-US" sz="1400" b="1" dirty="0" err="1">
                <a:latin typeface="Courier New" panose="02070309020205020404" pitchFamily="49" charset="0"/>
              </a:rPr>
              <a:t>moreToSearch</a:t>
            </a:r>
            <a:r>
              <a:rPr lang="en-US" altLang="en-US" sz="1400" b="1" dirty="0">
                <a:latin typeface="Courier New" panose="02070309020205020404" pitchFamily="49" charset="0"/>
              </a:rPr>
              <a:t> = true;</a:t>
            </a:r>
          </a:p>
          <a:p>
            <a:pPr eaLnBrk="1" hangingPunct="1"/>
            <a:r>
              <a:rPr lang="en-US" altLang="en-US" sz="1400" b="1" dirty="0">
                <a:latin typeface="Courier New" panose="02070309020205020404" pitchFamily="49" charset="0"/>
              </a:rPr>
              <a:t>  while (</a:t>
            </a:r>
            <a:r>
              <a:rPr lang="en-US" altLang="en-US" sz="1400" b="1" dirty="0" err="1">
                <a:latin typeface="Courier New" panose="02070309020205020404" pitchFamily="49" charset="0"/>
              </a:rPr>
              <a:t>moreToSearch</a:t>
            </a:r>
            <a:r>
              <a:rPr lang="en-US" altLang="en-US" sz="1400" b="1" dirty="0">
                <a:latin typeface="Courier New" panose="02070309020205020404" pitchFamily="49" charset="0"/>
              </a:rPr>
              <a:t> &amp;&amp; !finished)</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if (values[current] &lt; values[current – 1])</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swap(current, current – 1);</a:t>
            </a:r>
          </a:p>
          <a:p>
            <a:pPr eaLnBrk="1" hangingPunct="1"/>
            <a:r>
              <a:rPr lang="en-US" altLang="en-US" sz="1400" b="1" dirty="0">
                <a:latin typeface="Courier New" panose="02070309020205020404" pitchFamily="49" charset="0"/>
              </a:rPr>
              <a:t>      current--;</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moreToSearch</a:t>
            </a:r>
            <a:r>
              <a:rPr lang="en-US" altLang="en-US" sz="1400" b="1" dirty="0">
                <a:latin typeface="Courier New" panose="02070309020205020404" pitchFamily="49" charset="0"/>
              </a:rPr>
              <a:t> = (current !=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else</a:t>
            </a:r>
          </a:p>
          <a:p>
            <a:pPr eaLnBrk="1" hangingPunct="1"/>
            <a:r>
              <a:rPr lang="en-US" altLang="en-US" sz="1400" b="1" dirty="0">
                <a:latin typeface="Courier New" panose="02070309020205020404" pitchFamily="49" charset="0"/>
              </a:rPr>
              <a:t>      finished = true;</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static void insertionSort()</a:t>
            </a:r>
          </a:p>
          <a:p>
            <a:pPr eaLnBrk="1" hangingPunct="1"/>
            <a:r>
              <a:rPr lang="en-US" altLang="en-US" sz="1400" b="1" dirty="0">
                <a:latin typeface="Courier New" panose="02070309020205020404" pitchFamily="49" charset="0"/>
              </a:rPr>
              <a:t>// Sorts the values array using the insertion sort algorithm.</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for (int count = 1; count &lt; SIZE; count++)</a:t>
            </a:r>
          </a:p>
          <a:p>
            <a:pPr eaLnBrk="1" hangingPunct="1"/>
            <a:r>
              <a:rPr lang="en-US" altLang="en-US" sz="1400" b="1" dirty="0">
                <a:latin typeface="Courier New" panose="02070309020205020404" pitchFamily="49" charset="0"/>
              </a:rPr>
              <a:t>    insertElement(0, count);</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71526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z="4000" dirty="0" smtClean="0"/>
              <a:t>11.1 </a:t>
            </a:r>
            <a:r>
              <a:rPr lang="en-US" altLang="en-US" sz="4000" dirty="0" smtClean="0"/>
              <a:t>Sorting</a:t>
            </a:r>
          </a:p>
        </p:txBody>
      </p:sp>
      <p:sp>
        <p:nvSpPr>
          <p:cNvPr id="4099" name="Rectangle 5"/>
          <p:cNvSpPr>
            <a:spLocks noGrp="1" noChangeArrowheads="1"/>
          </p:cNvSpPr>
          <p:nvPr>
            <p:ph type="body" idx="1"/>
          </p:nvPr>
        </p:nvSpPr>
        <p:spPr/>
        <p:txBody>
          <a:bodyPr/>
          <a:lstStyle/>
          <a:p>
            <a:pPr eaLnBrk="1" hangingPunct="1"/>
            <a:r>
              <a:rPr lang="en-US" altLang="en-US" sz="2800" dirty="0" smtClean="0"/>
              <a:t>Putting an unsorted list of data elements into order – sorting - is a very common and useful operation</a:t>
            </a:r>
          </a:p>
          <a:p>
            <a:pPr eaLnBrk="1" hangingPunct="1"/>
            <a:r>
              <a:rPr lang="en-US" altLang="en-US" sz="2800" dirty="0" smtClean="0"/>
              <a:t>We describe efficiency by relating the number of comparisons to the number of elements in the list (N)</a:t>
            </a:r>
          </a:p>
        </p:txBody>
      </p:sp>
    </p:spTree>
    <p:extLst>
      <p:ext uri="{BB962C8B-B14F-4D97-AF65-F5344CB8AC3E}">
        <p14:creationId xmlns:p14="http://schemas.microsoft.com/office/powerpoint/2010/main" val="33095453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4000" dirty="0" smtClean="0"/>
              <a:t>Insertion Sort Analysis</a:t>
            </a:r>
          </a:p>
        </p:txBody>
      </p:sp>
      <p:sp>
        <p:nvSpPr>
          <p:cNvPr id="31747" name="Rectangle 3"/>
          <p:cNvSpPr>
            <a:spLocks noGrp="1" noChangeArrowheads="1"/>
          </p:cNvSpPr>
          <p:nvPr>
            <p:ph type="body" idx="1"/>
          </p:nvPr>
        </p:nvSpPr>
        <p:spPr/>
        <p:txBody>
          <a:bodyPr/>
          <a:lstStyle/>
          <a:p>
            <a:pPr eaLnBrk="1" hangingPunct="1">
              <a:lnSpc>
                <a:spcPct val="90000"/>
              </a:lnSpc>
            </a:pPr>
            <a:r>
              <a:rPr lang="en-US" altLang="en-US" sz="2800" dirty="0" smtClean="0"/>
              <a:t>The general case for this algorithm mirrors the </a:t>
            </a:r>
            <a:r>
              <a:rPr lang="en-US" altLang="en-US" sz="2800" dirty="0" smtClean="0">
                <a:latin typeface="Courier New" panose="02070309020205020404" pitchFamily="49" charset="0"/>
              </a:rPr>
              <a:t>selectionSort</a:t>
            </a:r>
            <a:r>
              <a:rPr lang="en-US" altLang="en-US" sz="2800" dirty="0" smtClean="0"/>
              <a:t> and the </a:t>
            </a:r>
            <a:r>
              <a:rPr lang="en-US" altLang="en-US" sz="2800" dirty="0" smtClean="0">
                <a:latin typeface="Courier New" panose="02070309020205020404" pitchFamily="49" charset="0"/>
              </a:rPr>
              <a:t>bubbleSort</a:t>
            </a:r>
            <a:r>
              <a:rPr lang="en-US" altLang="en-US" sz="2800" dirty="0" smtClean="0"/>
              <a:t>, so the general case is O(</a:t>
            </a:r>
            <a:r>
              <a:rPr lang="en-US" altLang="en-US" sz="2800" i="1" dirty="0" smtClean="0"/>
              <a:t>N</a:t>
            </a:r>
            <a:r>
              <a:rPr lang="en-US" altLang="en-US" sz="2800" baseline="30000" dirty="0" smtClean="0"/>
              <a:t>2</a:t>
            </a:r>
            <a:r>
              <a:rPr lang="en-US" altLang="en-US" sz="2800" dirty="0" smtClean="0"/>
              <a:t>) . </a:t>
            </a:r>
          </a:p>
          <a:p>
            <a:pPr eaLnBrk="1" hangingPunct="1">
              <a:lnSpc>
                <a:spcPct val="90000"/>
              </a:lnSpc>
            </a:pPr>
            <a:r>
              <a:rPr lang="en-US" altLang="en-US" sz="2800" dirty="0" smtClean="0"/>
              <a:t>But </a:t>
            </a:r>
            <a:r>
              <a:rPr lang="en-US" altLang="en-US" sz="2800" dirty="0" smtClean="0">
                <a:latin typeface="Courier New" panose="02070309020205020404" pitchFamily="49" charset="0"/>
              </a:rPr>
              <a:t>insertionSort</a:t>
            </a:r>
            <a:r>
              <a:rPr lang="en-US" altLang="en-US" sz="2800" dirty="0" smtClean="0"/>
              <a:t> has a “best” case: The data are already sorted in ascending order</a:t>
            </a:r>
          </a:p>
          <a:p>
            <a:pPr lvl="1" eaLnBrk="1" hangingPunct="1">
              <a:lnSpc>
                <a:spcPct val="90000"/>
              </a:lnSpc>
            </a:pPr>
            <a:r>
              <a:rPr lang="en-US" altLang="en-US" sz="2400" dirty="0" smtClean="0">
                <a:latin typeface="Courier New" panose="02070309020205020404" pitchFamily="49" charset="0"/>
              </a:rPr>
              <a:t>insertElement</a:t>
            </a:r>
            <a:r>
              <a:rPr lang="en-US" altLang="en-US" sz="2400" dirty="0" smtClean="0"/>
              <a:t> is called </a:t>
            </a:r>
            <a:r>
              <a:rPr lang="en-US" altLang="en-US" sz="2400" i="1" dirty="0" smtClean="0"/>
              <a:t>N</a:t>
            </a:r>
            <a:r>
              <a:rPr lang="en-US" altLang="en-US" sz="2400" dirty="0" smtClean="0"/>
              <a:t> times, but only one comparison is made each time and no swaps are necessary. </a:t>
            </a:r>
          </a:p>
          <a:p>
            <a:pPr eaLnBrk="1" hangingPunct="1">
              <a:lnSpc>
                <a:spcPct val="90000"/>
              </a:lnSpc>
            </a:pPr>
            <a:r>
              <a:rPr lang="en-US" altLang="en-US" sz="2800" dirty="0" smtClean="0"/>
              <a:t>The maximum number of comparisons is made only when the elements in the array are in reverse order.</a:t>
            </a:r>
          </a:p>
        </p:txBody>
      </p:sp>
    </p:spTree>
    <p:extLst>
      <p:ext uri="{BB962C8B-B14F-4D97-AF65-F5344CB8AC3E}">
        <p14:creationId xmlns:p14="http://schemas.microsoft.com/office/powerpoint/2010/main" val="1224776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4000" dirty="0" smtClean="0"/>
              <a:t>11.3 </a:t>
            </a:r>
            <a:r>
              <a:rPr lang="en-US" altLang="en-US" sz="4000" dirty="0" smtClean="0"/>
              <a:t>O(N log</a:t>
            </a:r>
            <a:r>
              <a:rPr lang="en-US" altLang="en-US" sz="4000" baseline="-25000" dirty="0" smtClean="0"/>
              <a:t>2</a:t>
            </a:r>
            <a:r>
              <a:rPr lang="en-US" altLang="en-US" sz="4000" dirty="0" smtClean="0"/>
              <a:t>N) Sorts </a:t>
            </a:r>
          </a:p>
        </p:txBody>
      </p:sp>
      <p:sp>
        <p:nvSpPr>
          <p:cNvPr id="32771" name="Rectangle 3"/>
          <p:cNvSpPr>
            <a:spLocks noGrp="1" noChangeArrowheads="1"/>
          </p:cNvSpPr>
          <p:nvPr>
            <p:ph type="body" idx="1"/>
          </p:nvPr>
        </p:nvSpPr>
        <p:spPr/>
        <p:txBody>
          <a:bodyPr/>
          <a:lstStyle/>
          <a:p>
            <a:pPr eaLnBrk="1" hangingPunct="1">
              <a:lnSpc>
                <a:spcPct val="90000"/>
              </a:lnSpc>
            </a:pPr>
            <a:r>
              <a:rPr lang="en-US" altLang="en-US" sz="2800" dirty="0" smtClean="0"/>
              <a:t>O(</a:t>
            </a:r>
            <a:r>
              <a:rPr lang="en-US" altLang="en-US" sz="2800" i="1" dirty="0" smtClean="0"/>
              <a:t>N</a:t>
            </a:r>
            <a:r>
              <a:rPr lang="en-US" altLang="en-US" sz="2800" baseline="30000" dirty="0" smtClean="0"/>
              <a:t>2</a:t>
            </a:r>
            <a:r>
              <a:rPr lang="en-US" altLang="en-US" sz="2800" dirty="0" smtClean="0"/>
              <a:t>) sorts and are very time consuming for sorting large arrays. </a:t>
            </a:r>
          </a:p>
          <a:p>
            <a:pPr eaLnBrk="1" hangingPunct="1">
              <a:lnSpc>
                <a:spcPct val="90000"/>
              </a:lnSpc>
            </a:pPr>
            <a:r>
              <a:rPr lang="en-US" altLang="en-US" sz="2800" dirty="0" smtClean="0"/>
              <a:t>Several sorting methods that work better when </a:t>
            </a:r>
            <a:r>
              <a:rPr lang="en-US" altLang="en-US" sz="2800" i="1" dirty="0" smtClean="0"/>
              <a:t>N</a:t>
            </a:r>
            <a:r>
              <a:rPr lang="en-US" altLang="en-US" sz="2800" dirty="0" smtClean="0"/>
              <a:t> is large are presented in this section. </a:t>
            </a:r>
          </a:p>
          <a:p>
            <a:pPr eaLnBrk="1" hangingPunct="1">
              <a:lnSpc>
                <a:spcPct val="90000"/>
              </a:lnSpc>
            </a:pPr>
            <a:r>
              <a:rPr lang="en-US" altLang="en-US" sz="2800" dirty="0" smtClean="0"/>
              <a:t>The efficiency of these algorithms is achieved at the expense of the simplicity seen in </a:t>
            </a:r>
            <a:r>
              <a:rPr lang="en-US" altLang="en-US" sz="2800" dirty="0" smtClean="0"/>
              <a:t>the </a:t>
            </a:r>
            <a:r>
              <a:rPr lang="en-US" altLang="en-US" sz="2800" dirty="0" smtClean="0"/>
              <a:t>selection, bubble, and insertion sorts. </a:t>
            </a:r>
          </a:p>
        </p:txBody>
      </p:sp>
    </p:spTree>
    <p:extLst>
      <p:ext uri="{BB962C8B-B14F-4D97-AF65-F5344CB8AC3E}">
        <p14:creationId xmlns:p14="http://schemas.microsoft.com/office/powerpoint/2010/main" val="2068724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4000" dirty="0" smtClean="0"/>
              <a:t>The Merge Sort</a:t>
            </a:r>
          </a:p>
        </p:txBody>
      </p:sp>
      <p:sp>
        <p:nvSpPr>
          <p:cNvPr id="33795" name="Rectangle 3"/>
          <p:cNvSpPr>
            <a:spLocks noGrp="1" noChangeArrowheads="1"/>
          </p:cNvSpPr>
          <p:nvPr>
            <p:ph type="body" idx="1"/>
          </p:nvPr>
        </p:nvSpPr>
        <p:spPr/>
        <p:txBody>
          <a:bodyPr/>
          <a:lstStyle/>
          <a:p>
            <a:pPr eaLnBrk="1" hangingPunct="1"/>
            <a:r>
              <a:rPr lang="en-US" altLang="en-US" sz="2800" dirty="0" smtClean="0"/>
              <a:t>The sorting algorithms covered in Section 10.2 are all O(N</a:t>
            </a:r>
            <a:r>
              <a:rPr lang="en-US" altLang="en-US" sz="2800" baseline="30000" dirty="0" smtClean="0"/>
              <a:t>2</a:t>
            </a:r>
            <a:r>
              <a:rPr lang="en-US" altLang="en-US" sz="2800" dirty="0" smtClean="0"/>
              <a:t>). </a:t>
            </a:r>
          </a:p>
          <a:p>
            <a:pPr eaLnBrk="1" hangingPunct="1"/>
            <a:r>
              <a:rPr lang="en-US" altLang="en-US" sz="2800" dirty="0" smtClean="0"/>
              <a:t>Note that N</a:t>
            </a:r>
            <a:r>
              <a:rPr lang="en-US" altLang="en-US" sz="2800" baseline="30000" dirty="0" smtClean="0"/>
              <a:t>2</a:t>
            </a:r>
            <a:r>
              <a:rPr lang="en-US" altLang="en-US" sz="2800" dirty="0" smtClean="0"/>
              <a:t> is a lot larger than </a:t>
            </a:r>
          </a:p>
          <a:p>
            <a:pPr eaLnBrk="1" hangingPunct="1">
              <a:buFontTx/>
              <a:buNone/>
            </a:pPr>
            <a:r>
              <a:rPr lang="en-US" altLang="en-US" sz="2800" dirty="0" smtClean="0"/>
              <a:t>		(1/2</a:t>
            </a:r>
            <a:r>
              <a:rPr lang="en-US" altLang="en-US" sz="2800" i="1" dirty="0" smtClean="0"/>
              <a:t>N</a:t>
            </a:r>
            <a:r>
              <a:rPr lang="en-US" altLang="en-US" sz="2800" dirty="0" smtClean="0"/>
              <a:t>)</a:t>
            </a:r>
            <a:r>
              <a:rPr lang="en-US" altLang="en-US" sz="2800" baseline="30000" dirty="0" smtClean="0"/>
              <a:t>2</a:t>
            </a:r>
            <a:r>
              <a:rPr lang="en-US" altLang="en-US" sz="2800" dirty="0" smtClean="0"/>
              <a:t> + (1/2</a:t>
            </a:r>
            <a:r>
              <a:rPr lang="en-US" altLang="en-US" sz="2800" i="1" dirty="0" smtClean="0"/>
              <a:t>N</a:t>
            </a:r>
            <a:r>
              <a:rPr lang="en-US" altLang="en-US" sz="2800" dirty="0" smtClean="0"/>
              <a:t>)</a:t>
            </a:r>
            <a:r>
              <a:rPr lang="en-US" altLang="en-US" sz="2800" baseline="30000" dirty="0" smtClean="0"/>
              <a:t>2</a:t>
            </a:r>
            <a:r>
              <a:rPr lang="en-US" altLang="en-US" sz="2800" dirty="0" smtClean="0"/>
              <a:t> = 1/2N</a:t>
            </a:r>
            <a:r>
              <a:rPr lang="en-US" altLang="en-US" sz="2800" baseline="30000" dirty="0" smtClean="0"/>
              <a:t>2</a:t>
            </a:r>
            <a:endParaRPr lang="en-US" altLang="en-US" sz="2800" dirty="0" smtClean="0"/>
          </a:p>
          <a:p>
            <a:pPr eaLnBrk="1" hangingPunct="1"/>
            <a:r>
              <a:rPr lang="en-US" altLang="en-US" sz="2800" dirty="0" smtClean="0"/>
              <a:t>If we can cut the array into two pieces, sort each segment, and then merge the two back together, we should end up sorting the entire array with a lot less work. </a:t>
            </a:r>
          </a:p>
        </p:txBody>
      </p:sp>
    </p:spTree>
    <p:extLst>
      <p:ext uri="{BB962C8B-B14F-4D97-AF65-F5344CB8AC3E}">
        <p14:creationId xmlns:p14="http://schemas.microsoft.com/office/powerpoint/2010/main" val="1693326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z="4000" dirty="0" smtClean="0"/>
              <a:t>Rationale for Divide and Conquer</a:t>
            </a:r>
          </a:p>
        </p:txBody>
      </p:sp>
      <p:pic>
        <p:nvPicPr>
          <p:cNvPr id="34819" name="Picture 5" descr="37461_CH10_FIG1007"/>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508125"/>
            <a:ext cx="7848600" cy="4851400"/>
          </a:xfrm>
          <a:noFill/>
        </p:spPr>
      </p:pic>
    </p:spTree>
    <p:extLst>
      <p:ext uri="{BB962C8B-B14F-4D97-AF65-F5344CB8AC3E}">
        <p14:creationId xmlns:p14="http://schemas.microsoft.com/office/powerpoint/2010/main" val="3952255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z="4000" dirty="0" smtClean="0"/>
              <a:t>Merge Sort Algorithm</a:t>
            </a:r>
          </a:p>
        </p:txBody>
      </p:sp>
      <p:sp>
        <p:nvSpPr>
          <p:cNvPr id="35843" name="Text Box 4"/>
          <p:cNvSpPr txBox="1">
            <a:spLocks noChangeArrowheads="1"/>
          </p:cNvSpPr>
          <p:nvPr/>
        </p:nvSpPr>
        <p:spPr bwMode="auto">
          <a:xfrm>
            <a:off x="609600" y="1446213"/>
            <a:ext cx="6937375"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a:latin typeface="Courier New" panose="02070309020205020404" pitchFamily="49" charset="0"/>
              </a:rPr>
              <a:t>mergeSort</a:t>
            </a:r>
            <a:endParaRPr lang="en-US" altLang="en-US" dirty="0">
              <a:latin typeface="Courier New" panose="02070309020205020404" pitchFamily="49" charset="0"/>
            </a:endParaRPr>
          </a:p>
          <a:p>
            <a:pPr eaLnBrk="1" hangingPunct="1"/>
            <a:r>
              <a:rPr lang="en-US" altLang="en-US" dirty="0">
                <a:latin typeface="Courier New" panose="02070309020205020404" pitchFamily="49" charset="0"/>
              </a:rPr>
              <a:t>Cut the array in half</a:t>
            </a:r>
          </a:p>
          <a:p>
            <a:pPr eaLnBrk="1" hangingPunct="1"/>
            <a:r>
              <a:rPr lang="en-US" altLang="en-US" dirty="0">
                <a:latin typeface="Courier New" panose="02070309020205020404" pitchFamily="49" charset="0"/>
              </a:rPr>
              <a:t>Sort the left half</a:t>
            </a:r>
          </a:p>
          <a:p>
            <a:pPr eaLnBrk="1" hangingPunct="1"/>
            <a:r>
              <a:rPr lang="en-US" altLang="en-US" dirty="0">
                <a:latin typeface="Courier New" panose="02070309020205020404" pitchFamily="49" charset="0"/>
              </a:rPr>
              <a:t>Sort the right half</a:t>
            </a:r>
          </a:p>
          <a:p>
            <a:pPr eaLnBrk="1" hangingPunct="1"/>
            <a:r>
              <a:rPr lang="en-US" altLang="en-US" dirty="0">
                <a:latin typeface="Courier New" panose="02070309020205020404" pitchFamily="49" charset="0"/>
              </a:rPr>
              <a:t>Merge the two sorted halves into one sorted array</a:t>
            </a:r>
          </a:p>
          <a:p>
            <a:pPr eaLnBrk="1" hangingPunct="1"/>
            <a:endParaRPr lang="en-US" altLang="en-US" dirty="0">
              <a:latin typeface="Courier New" panose="02070309020205020404" pitchFamily="49" charset="0"/>
            </a:endParaRPr>
          </a:p>
          <a:p>
            <a:pPr eaLnBrk="1" hangingPunct="1"/>
            <a:r>
              <a:rPr lang="en-US" altLang="en-US" dirty="0"/>
              <a:t>Because </a:t>
            </a:r>
            <a:r>
              <a:rPr lang="en-US" altLang="en-US" dirty="0">
                <a:latin typeface="Courier New" panose="02070309020205020404" pitchFamily="49" charset="0"/>
              </a:rPr>
              <a:t>mergeSort</a:t>
            </a:r>
            <a:r>
              <a:rPr lang="en-US" altLang="en-US" dirty="0"/>
              <a:t> is itself a sorting algorithm, we might as well </a:t>
            </a:r>
          </a:p>
          <a:p>
            <a:pPr eaLnBrk="1" hangingPunct="1"/>
            <a:r>
              <a:rPr lang="en-US" altLang="en-US" dirty="0"/>
              <a:t>use it to sort the two halves. </a:t>
            </a:r>
          </a:p>
          <a:p>
            <a:pPr eaLnBrk="1" hangingPunct="1"/>
            <a:endParaRPr lang="en-US" altLang="en-US" dirty="0"/>
          </a:p>
          <a:p>
            <a:pPr eaLnBrk="1" hangingPunct="1"/>
            <a:r>
              <a:rPr lang="en-US" altLang="en-US" dirty="0"/>
              <a:t>We can make </a:t>
            </a:r>
            <a:r>
              <a:rPr lang="en-US" altLang="en-US" dirty="0">
                <a:latin typeface="Courier New" panose="02070309020205020404" pitchFamily="49" charset="0"/>
              </a:rPr>
              <a:t>mergeSort</a:t>
            </a:r>
            <a:r>
              <a:rPr lang="en-US" altLang="en-US" dirty="0"/>
              <a:t> a recursive method and let it call itself </a:t>
            </a:r>
          </a:p>
          <a:p>
            <a:pPr eaLnBrk="1" hangingPunct="1"/>
            <a:r>
              <a:rPr lang="en-US" altLang="en-US" dirty="0"/>
              <a:t>to sort each of the two subarrays:</a:t>
            </a:r>
            <a:endParaRPr lang="en-US" altLang="en-US" b="1" i="1" dirty="0"/>
          </a:p>
          <a:p>
            <a:pPr eaLnBrk="1" hangingPunct="1"/>
            <a:endParaRPr lang="en-US" altLang="en-US" b="1" i="1" dirty="0"/>
          </a:p>
          <a:p>
            <a:pPr eaLnBrk="1" hangingPunct="1"/>
            <a:r>
              <a:rPr lang="en-US" altLang="en-US" b="1" i="1" dirty="0">
                <a:latin typeface="Courier New" panose="02070309020205020404" pitchFamily="49" charset="0"/>
              </a:rPr>
              <a:t>mergeSort—Recursive</a:t>
            </a:r>
            <a:endParaRPr lang="en-US" altLang="en-US" dirty="0">
              <a:latin typeface="Courier New" panose="02070309020205020404" pitchFamily="49" charset="0"/>
            </a:endParaRPr>
          </a:p>
          <a:p>
            <a:pPr eaLnBrk="1" hangingPunct="1"/>
            <a:r>
              <a:rPr lang="en-US" altLang="en-US" dirty="0">
                <a:latin typeface="Courier New" panose="02070309020205020404" pitchFamily="49" charset="0"/>
              </a:rPr>
              <a:t>Cut the array in half</a:t>
            </a:r>
          </a:p>
          <a:p>
            <a:pPr eaLnBrk="1" hangingPunct="1"/>
            <a:r>
              <a:rPr lang="en-US" altLang="en-US" dirty="0">
                <a:latin typeface="Courier New" panose="02070309020205020404" pitchFamily="49" charset="0"/>
              </a:rPr>
              <a:t>mergeSort the left half</a:t>
            </a:r>
          </a:p>
          <a:p>
            <a:pPr eaLnBrk="1" hangingPunct="1"/>
            <a:r>
              <a:rPr lang="en-US" altLang="en-US" dirty="0">
                <a:latin typeface="Courier New" panose="02070309020205020404" pitchFamily="49" charset="0"/>
              </a:rPr>
              <a:t>mergeSort the right half</a:t>
            </a:r>
          </a:p>
          <a:p>
            <a:pPr eaLnBrk="1" hangingPunct="1"/>
            <a:r>
              <a:rPr lang="en-US" altLang="en-US" dirty="0">
                <a:latin typeface="Courier New" panose="02070309020205020404" pitchFamily="49" charset="0"/>
              </a:rPr>
              <a:t>Merge the two sorted halves into one sorted array</a:t>
            </a:r>
          </a:p>
        </p:txBody>
      </p:sp>
    </p:spTree>
    <p:extLst>
      <p:ext uri="{BB962C8B-B14F-4D97-AF65-F5344CB8AC3E}">
        <p14:creationId xmlns:p14="http://schemas.microsoft.com/office/powerpoint/2010/main" val="41974893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4000" dirty="0" smtClean="0"/>
              <a:t>Merge Sort Summary</a:t>
            </a:r>
          </a:p>
        </p:txBody>
      </p:sp>
      <p:sp>
        <p:nvSpPr>
          <p:cNvPr id="36867" name="Text Box 6"/>
          <p:cNvSpPr txBox="1">
            <a:spLocks noChangeArrowheads="1"/>
          </p:cNvSpPr>
          <p:nvPr/>
        </p:nvSpPr>
        <p:spPr bwMode="auto">
          <a:xfrm>
            <a:off x="746125" y="1712913"/>
            <a:ext cx="6686550"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Method mergeSort(first, last)</a:t>
            </a:r>
            <a:endParaRPr lang="en-US" altLang="en-US" i="1" dirty="0"/>
          </a:p>
          <a:p>
            <a:pPr eaLnBrk="1" hangingPunct="1"/>
            <a:r>
              <a:rPr lang="en-US" altLang="en-US" i="1" dirty="0"/>
              <a:t>Definition:</a:t>
            </a:r>
            <a:r>
              <a:rPr lang="en-US" altLang="en-US" dirty="0"/>
              <a:t>	Sorts the array elements in ascending order.</a:t>
            </a:r>
          </a:p>
          <a:p>
            <a:pPr eaLnBrk="1" hangingPunct="1"/>
            <a:endParaRPr lang="en-US" altLang="en-US" i="1" dirty="0"/>
          </a:p>
          <a:p>
            <a:pPr eaLnBrk="1" hangingPunct="1"/>
            <a:r>
              <a:rPr lang="en-US" altLang="en-US" i="1" dirty="0"/>
              <a:t>Size:</a:t>
            </a:r>
            <a:r>
              <a:rPr lang="en-US" altLang="en-US" dirty="0"/>
              <a:t>		last - first + 1</a:t>
            </a:r>
          </a:p>
          <a:p>
            <a:pPr eaLnBrk="1" hangingPunct="1"/>
            <a:endParaRPr lang="en-US" altLang="en-US" i="1" dirty="0"/>
          </a:p>
          <a:p>
            <a:pPr eaLnBrk="1" hangingPunct="1"/>
            <a:r>
              <a:rPr lang="en-US" altLang="en-US" i="1" dirty="0"/>
              <a:t>Base Case:</a:t>
            </a:r>
            <a:r>
              <a:rPr lang="en-US" altLang="en-US" dirty="0"/>
              <a:t>	If size less than 2, do nothing.</a:t>
            </a:r>
            <a:endParaRPr lang="en-US" altLang="en-US" i="1" dirty="0"/>
          </a:p>
          <a:p>
            <a:pPr eaLnBrk="1" hangingPunct="1"/>
            <a:endParaRPr lang="en-US" altLang="en-US" i="1" dirty="0"/>
          </a:p>
          <a:p>
            <a:pPr eaLnBrk="1" hangingPunct="1"/>
            <a:r>
              <a:rPr lang="en-US" altLang="en-US" i="1" dirty="0"/>
              <a:t>General Case:</a:t>
            </a:r>
            <a:r>
              <a:rPr lang="en-US" altLang="en-US" dirty="0"/>
              <a:t>	Cut the array in half.</a:t>
            </a:r>
          </a:p>
          <a:p>
            <a:pPr eaLnBrk="1" hangingPunct="1"/>
            <a:r>
              <a:rPr lang="en-US" altLang="en-US" dirty="0"/>
              <a:t>		mergeSort the left half.</a:t>
            </a:r>
          </a:p>
          <a:p>
            <a:pPr eaLnBrk="1" hangingPunct="1"/>
            <a:r>
              <a:rPr lang="en-US" altLang="en-US" dirty="0"/>
              <a:t>		mergeSort the right half.</a:t>
            </a:r>
          </a:p>
          <a:p>
            <a:pPr eaLnBrk="1" hangingPunct="1"/>
            <a:r>
              <a:rPr lang="en-US" altLang="en-US" dirty="0"/>
              <a:t>		Merge the sorted halves into one sorted array.</a:t>
            </a:r>
          </a:p>
        </p:txBody>
      </p:sp>
    </p:spTree>
    <p:extLst>
      <p:ext uri="{BB962C8B-B14F-4D97-AF65-F5344CB8AC3E}">
        <p14:creationId xmlns:p14="http://schemas.microsoft.com/office/powerpoint/2010/main" val="1559175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04800" y="1752600"/>
            <a:ext cx="2438400" cy="1143000"/>
          </a:xfrm>
        </p:spPr>
        <p:txBody>
          <a:bodyPr/>
          <a:lstStyle/>
          <a:p>
            <a:pPr eaLnBrk="1" hangingPunct="1"/>
            <a:r>
              <a:rPr lang="en-US" altLang="en-US" sz="4000" dirty="0" smtClean="0"/>
              <a:t>Strategy for merging two sorted arrays </a:t>
            </a:r>
          </a:p>
        </p:txBody>
      </p:sp>
      <p:pic>
        <p:nvPicPr>
          <p:cNvPr id="37891" name="Picture 5" descr="37461_CH10_FIG1008"/>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38475" y="228600"/>
            <a:ext cx="5908675" cy="6248400"/>
          </a:xfrm>
          <a:noFill/>
        </p:spPr>
      </p:pic>
    </p:spTree>
    <p:extLst>
      <p:ext uri="{BB962C8B-B14F-4D97-AF65-F5344CB8AC3E}">
        <p14:creationId xmlns:p14="http://schemas.microsoft.com/office/powerpoint/2010/main" val="1893377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4000" dirty="0" smtClean="0"/>
              <a:t>Our actual merge problem</a:t>
            </a:r>
          </a:p>
        </p:txBody>
      </p:sp>
      <p:pic>
        <p:nvPicPr>
          <p:cNvPr id="38915" name="Picture 5" descr="37461_CH10_FIG1009"/>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9150" y="1976438"/>
            <a:ext cx="7505700" cy="2905125"/>
          </a:xfrm>
          <a:noFill/>
        </p:spPr>
      </p:pic>
    </p:spTree>
    <p:extLst>
      <p:ext uri="{BB962C8B-B14F-4D97-AF65-F5344CB8AC3E}">
        <p14:creationId xmlns:p14="http://schemas.microsoft.com/office/powerpoint/2010/main" val="504161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eaLnBrk="1" hangingPunct="1"/>
            <a:r>
              <a:rPr lang="en-US" altLang="en-US" sz="4000" dirty="0" smtClean="0"/>
              <a:t>Our solution</a:t>
            </a:r>
          </a:p>
        </p:txBody>
      </p:sp>
      <p:pic>
        <p:nvPicPr>
          <p:cNvPr id="39939" name="Picture 5" descr="37461_CH10_FIG1010"/>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9200" y="1295400"/>
            <a:ext cx="6705600" cy="4289688"/>
          </a:xfrm>
          <a:noFill/>
        </p:spPr>
      </p:pic>
    </p:spTree>
    <p:extLst>
      <p:ext uri="{BB962C8B-B14F-4D97-AF65-F5344CB8AC3E}">
        <p14:creationId xmlns:p14="http://schemas.microsoft.com/office/powerpoint/2010/main" val="2735591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cs typeface="Courier New" panose="02070309020205020404" pitchFamily="49" charset="0"/>
              </a:rPr>
              <a:t>merge</a:t>
            </a:r>
            <a:r>
              <a:rPr lang="en-US" altLang="en-US" sz="4000" dirty="0" smtClean="0"/>
              <a:t> algorithm</a:t>
            </a:r>
          </a:p>
        </p:txBody>
      </p:sp>
      <p:sp>
        <p:nvSpPr>
          <p:cNvPr id="40963" name="Text Box 4"/>
          <p:cNvSpPr txBox="1">
            <a:spLocks noChangeArrowheads="1"/>
          </p:cNvSpPr>
          <p:nvPr/>
        </p:nvSpPr>
        <p:spPr bwMode="auto">
          <a:xfrm>
            <a:off x="914400" y="1600200"/>
            <a:ext cx="699135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dirty="0">
                <a:latin typeface="Courier New" panose="02070309020205020404" pitchFamily="49" charset="0"/>
              </a:rPr>
              <a:t>merge (</a:t>
            </a:r>
            <a:r>
              <a:rPr lang="en-US" altLang="en-US" sz="1400" b="1" i="1" dirty="0" err="1">
                <a:latin typeface="Courier New" panose="02070309020205020404" pitchFamily="49" charset="0"/>
              </a:rPr>
              <a:t>leftFirst</a:t>
            </a:r>
            <a:r>
              <a:rPr lang="en-US" altLang="en-US" sz="1400" b="1" i="1" dirty="0">
                <a:latin typeface="Courier New" panose="02070309020205020404" pitchFamily="49" charset="0"/>
              </a:rPr>
              <a:t>, </a:t>
            </a:r>
            <a:r>
              <a:rPr lang="en-US" altLang="en-US" sz="1400" b="1" i="1" dirty="0" err="1">
                <a:latin typeface="Courier New" panose="02070309020205020404" pitchFamily="49" charset="0"/>
              </a:rPr>
              <a:t>leftLast</a:t>
            </a:r>
            <a:r>
              <a:rPr lang="en-US" altLang="en-US" sz="1400" b="1" i="1" dirty="0">
                <a:latin typeface="Courier New" panose="02070309020205020404" pitchFamily="49" charset="0"/>
              </a:rPr>
              <a:t>, </a:t>
            </a:r>
            <a:r>
              <a:rPr lang="en-US" altLang="en-US" sz="1400" b="1" i="1" dirty="0" err="1">
                <a:latin typeface="Courier New" panose="02070309020205020404" pitchFamily="49" charset="0"/>
              </a:rPr>
              <a:t>rightFirst</a:t>
            </a:r>
            <a:r>
              <a:rPr lang="en-US" altLang="en-US" sz="1400" b="1" i="1" dirty="0">
                <a:latin typeface="Courier New" panose="02070309020205020404" pitchFamily="49" charset="0"/>
              </a:rPr>
              <a:t>, </a:t>
            </a:r>
            <a:r>
              <a:rPr lang="en-US" altLang="en-US" sz="1400" b="1" i="1" dirty="0" err="1">
                <a:latin typeface="Courier New" panose="02070309020205020404" pitchFamily="49" charset="0"/>
              </a:rPr>
              <a:t>rightLast</a:t>
            </a:r>
            <a:r>
              <a:rPr lang="en-US" altLang="en-US" sz="1400" b="1" i="1" dirty="0">
                <a:latin typeface="Courier New" panose="02070309020205020404" pitchFamily="49" charset="0"/>
              </a:rPr>
              <a:t>)</a:t>
            </a:r>
            <a:endParaRPr lang="en-US" altLang="en-US" sz="1400" dirty="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(uses a local array, </a:t>
            </a:r>
            <a:r>
              <a:rPr lang="en-US" altLang="en-US" sz="1400" dirty="0" err="1">
                <a:latin typeface="Courier New" panose="02070309020205020404" pitchFamily="49" charset="0"/>
              </a:rPr>
              <a:t>tempArray</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a:t>
            </a:r>
          </a:p>
          <a:p>
            <a:pPr eaLnBrk="1" hangingPunct="1"/>
            <a:r>
              <a:rPr lang="en-US" altLang="en-US" sz="1400" dirty="0">
                <a:latin typeface="Courier New" panose="02070309020205020404" pitchFamily="49" charset="0"/>
              </a:rPr>
              <a:t>Set index to </a:t>
            </a:r>
            <a:r>
              <a:rPr lang="en-US" altLang="en-US" sz="1400" dirty="0" err="1">
                <a:latin typeface="Courier New" panose="02070309020205020404" pitchFamily="49" charset="0"/>
              </a:rPr>
              <a:t>leftFirst</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while more elements in left half AND more elements in right half</a:t>
            </a:r>
          </a:p>
          <a:p>
            <a:pPr eaLnBrk="1" hangingPunct="1"/>
            <a:r>
              <a:rPr lang="en-US" altLang="en-US" sz="1400" dirty="0">
                <a:latin typeface="Courier New" panose="02070309020205020404" pitchFamily="49" charset="0"/>
              </a:rPr>
              <a:t>    if values[</a:t>
            </a:r>
            <a:r>
              <a:rPr lang="en-US" altLang="en-US" sz="1400" dirty="0" err="1">
                <a:latin typeface="Courier New" panose="02070309020205020404" pitchFamily="49" charset="0"/>
              </a:rPr>
              <a:t>leftFirst</a:t>
            </a:r>
            <a:r>
              <a:rPr lang="en-US" altLang="en-US" sz="1400" dirty="0">
                <a:latin typeface="Courier New" panose="02070309020205020404" pitchFamily="49" charset="0"/>
              </a:rPr>
              <a:t>] &lt; values[</a:t>
            </a:r>
            <a:r>
              <a:rPr lang="en-US" altLang="en-US" sz="1400" dirty="0" err="1">
                <a:latin typeface="Courier New" panose="02070309020205020404" pitchFamily="49" charset="0"/>
              </a:rPr>
              <a:t>rightFirst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Set </a:t>
            </a:r>
            <a:r>
              <a:rPr lang="en-US" altLang="en-US" sz="1400" dirty="0" err="1">
                <a:latin typeface="Courier New" panose="02070309020205020404" pitchFamily="49" charset="0"/>
              </a:rPr>
              <a:t>tempArray</a:t>
            </a:r>
            <a:r>
              <a:rPr lang="en-US" altLang="en-US" sz="1400" dirty="0">
                <a:latin typeface="Courier New" panose="02070309020205020404" pitchFamily="49" charset="0"/>
              </a:rPr>
              <a:t>[index] to values[</a:t>
            </a:r>
            <a:r>
              <a:rPr lang="en-US" altLang="en-US" sz="1400" dirty="0" err="1">
                <a:latin typeface="Courier New" panose="02070309020205020404" pitchFamily="49" charset="0"/>
              </a:rPr>
              <a:t>leftFirst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Increment </a:t>
            </a:r>
            <a:r>
              <a:rPr lang="en-US" altLang="en-US" sz="1400" dirty="0" err="1">
                <a:latin typeface="Courier New" panose="02070309020205020404" pitchFamily="49" charset="0"/>
              </a:rPr>
              <a:t>leftFirst</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    else</a:t>
            </a:r>
          </a:p>
          <a:p>
            <a:pPr eaLnBrk="1" hangingPunct="1"/>
            <a:r>
              <a:rPr lang="en-US" altLang="en-US" sz="1400" dirty="0">
                <a:latin typeface="Courier New" panose="02070309020205020404" pitchFamily="49" charset="0"/>
              </a:rPr>
              <a:t>        Set </a:t>
            </a:r>
            <a:r>
              <a:rPr lang="en-US" altLang="en-US" sz="1400" dirty="0" err="1">
                <a:latin typeface="Courier New" panose="02070309020205020404" pitchFamily="49" charset="0"/>
              </a:rPr>
              <a:t>tempArray</a:t>
            </a:r>
            <a:r>
              <a:rPr lang="en-US" altLang="en-US" sz="1400" dirty="0">
                <a:latin typeface="Courier New" panose="02070309020205020404" pitchFamily="49" charset="0"/>
              </a:rPr>
              <a:t>[index] to values[</a:t>
            </a:r>
            <a:r>
              <a:rPr lang="en-US" altLang="en-US" sz="1400" dirty="0" err="1">
                <a:latin typeface="Courier New" panose="02070309020205020404" pitchFamily="49" charset="0"/>
              </a:rPr>
              <a:t>rightFirst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Increment </a:t>
            </a:r>
            <a:r>
              <a:rPr lang="en-US" altLang="en-US" sz="1400" dirty="0" err="1">
                <a:latin typeface="Courier New" panose="02070309020205020404" pitchFamily="49" charset="0"/>
              </a:rPr>
              <a:t>rightFirst</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    Increment index</a:t>
            </a:r>
          </a:p>
          <a:p>
            <a:pPr eaLnBrk="1" hangingPunct="1"/>
            <a:r>
              <a:rPr lang="en-US" altLang="en-US" sz="1400" dirty="0">
                <a:latin typeface="Courier New" panose="02070309020205020404" pitchFamily="49" charset="0"/>
              </a:rPr>
              <a:t>Copy any remaining elements from left half to </a:t>
            </a:r>
            <a:r>
              <a:rPr lang="en-US" altLang="en-US" sz="1400" dirty="0" err="1">
                <a:latin typeface="Courier New" panose="02070309020205020404" pitchFamily="49" charset="0"/>
              </a:rPr>
              <a:t>tempArray</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Copy any remaining elements from right half to </a:t>
            </a:r>
            <a:r>
              <a:rPr lang="en-US" altLang="en-US" sz="1400" dirty="0" err="1">
                <a:latin typeface="Courier New" panose="02070309020205020404" pitchFamily="49" charset="0"/>
              </a:rPr>
              <a:t>tempArray</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Copy the sorted elements from </a:t>
            </a:r>
            <a:r>
              <a:rPr lang="en-US" altLang="en-US" sz="1400" dirty="0" err="1">
                <a:latin typeface="Courier New" panose="02070309020205020404" pitchFamily="49" charset="0"/>
              </a:rPr>
              <a:t>tempArray</a:t>
            </a:r>
            <a:r>
              <a:rPr lang="en-US" altLang="en-US" sz="1400" dirty="0">
                <a:latin typeface="Courier New" panose="02070309020205020404" pitchFamily="49" charset="0"/>
              </a:rPr>
              <a:t> back into values </a:t>
            </a:r>
          </a:p>
        </p:txBody>
      </p:sp>
    </p:spTree>
    <p:extLst>
      <p:ext uri="{BB962C8B-B14F-4D97-AF65-F5344CB8AC3E}">
        <p14:creationId xmlns:p14="http://schemas.microsoft.com/office/powerpoint/2010/main" val="3885775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4000" dirty="0" smtClean="0"/>
              <a:t>A Test Harness</a:t>
            </a:r>
          </a:p>
        </p:txBody>
      </p:sp>
      <p:sp>
        <p:nvSpPr>
          <p:cNvPr id="5123" name="Rectangle 3"/>
          <p:cNvSpPr>
            <a:spLocks noGrp="1" noChangeArrowheads="1"/>
          </p:cNvSpPr>
          <p:nvPr>
            <p:ph type="body" idx="1"/>
          </p:nvPr>
        </p:nvSpPr>
        <p:spPr/>
        <p:txBody>
          <a:bodyPr/>
          <a:lstStyle/>
          <a:p>
            <a:pPr eaLnBrk="1" hangingPunct="1">
              <a:lnSpc>
                <a:spcPct val="90000"/>
              </a:lnSpc>
            </a:pPr>
            <a:r>
              <a:rPr lang="en-US" altLang="en-US" sz="2400" dirty="0" smtClean="0"/>
              <a:t>To help us test our sorting algorithms we create an application class called </a:t>
            </a:r>
            <a:r>
              <a:rPr lang="en-US" altLang="en-US" sz="2400" dirty="0" smtClean="0">
                <a:latin typeface="Courier New" panose="02070309020205020404" pitchFamily="49" charset="0"/>
              </a:rPr>
              <a:t>Sorts</a:t>
            </a:r>
            <a:r>
              <a:rPr lang="en-US" altLang="en-US" sz="2400" dirty="0" smtClean="0"/>
              <a:t>:</a:t>
            </a:r>
          </a:p>
          <a:p>
            <a:pPr eaLnBrk="1" hangingPunct="1">
              <a:lnSpc>
                <a:spcPct val="90000"/>
              </a:lnSpc>
            </a:pPr>
            <a:r>
              <a:rPr lang="en-US" altLang="en-US" sz="2400" dirty="0" smtClean="0"/>
              <a:t>The class defines an array </a:t>
            </a:r>
            <a:r>
              <a:rPr lang="en-US" altLang="en-US" sz="2400" dirty="0" smtClean="0">
                <a:latin typeface="Courier New" panose="02070309020205020404" pitchFamily="49" charset="0"/>
              </a:rPr>
              <a:t>values</a:t>
            </a:r>
            <a:r>
              <a:rPr lang="en-US" altLang="en-US" sz="2400" dirty="0" smtClean="0"/>
              <a:t> that can hold 50 integers and static methods:</a:t>
            </a:r>
          </a:p>
          <a:p>
            <a:pPr lvl="1" eaLnBrk="1" hangingPunct="1">
              <a:lnSpc>
                <a:spcPct val="90000"/>
              </a:lnSpc>
            </a:pPr>
            <a:r>
              <a:rPr lang="en-US" altLang="en-US" sz="2000" dirty="0" err="1" smtClean="0">
                <a:latin typeface="Courier New" panose="02070309020205020404" pitchFamily="49" charset="0"/>
              </a:rPr>
              <a:t>initValues</a:t>
            </a:r>
            <a:r>
              <a:rPr lang="en-US" altLang="en-US" sz="2000" dirty="0" smtClean="0"/>
              <a:t>: Initializes the </a:t>
            </a:r>
            <a:r>
              <a:rPr lang="en-US" altLang="en-US" sz="2000" dirty="0" smtClean="0">
                <a:latin typeface="Courier New" panose="02070309020205020404" pitchFamily="49" charset="0"/>
              </a:rPr>
              <a:t>values</a:t>
            </a:r>
            <a:r>
              <a:rPr lang="en-US" altLang="en-US" sz="2000" dirty="0" smtClean="0"/>
              <a:t> array with random numbers between 0 and 99</a:t>
            </a:r>
          </a:p>
          <a:p>
            <a:pPr lvl="1" eaLnBrk="1" hangingPunct="1">
              <a:lnSpc>
                <a:spcPct val="90000"/>
              </a:lnSpc>
            </a:pPr>
            <a:r>
              <a:rPr lang="en-US" altLang="en-US" sz="2000" dirty="0" smtClean="0">
                <a:latin typeface="Courier New" panose="02070309020205020404" pitchFamily="49" charset="0"/>
              </a:rPr>
              <a:t>isSorted</a:t>
            </a:r>
            <a:r>
              <a:rPr lang="en-US" altLang="en-US" sz="2000" dirty="0" smtClean="0"/>
              <a:t>: Returns a boolean value indicating whether the </a:t>
            </a:r>
            <a:r>
              <a:rPr lang="en-US" altLang="en-US" sz="2000" dirty="0" smtClean="0">
                <a:latin typeface="Courier New" panose="02070309020205020404" pitchFamily="49" charset="0"/>
              </a:rPr>
              <a:t>values</a:t>
            </a:r>
            <a:r>
              <a:rPr lang="en-US" altLang="en-US" sz="2000" dirty="0" smtClean="0"/>
              <a:t> array is currently sorted</a:t>
            </a:r>
          </a:p>
          <a:p>
            <a:pPr lvl="1" eaLnBrk="1" hangingPunct="1">
              <a:lnSpc>
                <a:spcPct val="90000"/>
              </a:lnSpc>
            </a:pPr>
            <a:r>
              <a:rPr lang="en-US" altLang="en-US" sz="2000" dirty="0" smtClean="0">
                <a:latin typeface="Courier New" panose="02070309020205020404" pitchFamily="49" charset="0"/>
              </a:rPr>
              <a:t>swap</a:t>
            </a:r>
            <a:r>
              <a:rPr lang="en-US" altLang="en-US" sz="2000" dirty="0" smtClean="0"/>
              <a:t>: swaps the integers between </a:t>
            </a:r>
            <a:r>
              <a:rPr lang="en-US" altLang="en-US" sz="2000" dirty="0" smtClean="0">
                <a:latin typeface="Courier New" panose="02070309020205020404" pitchFamily="49" charset="0"/>
              </a:rPr>
              <a:t>values[index1]</a:t>
            </a:r>
            <a:r>
              <a:rPr lang="en-US" altLang="en-US" sz="2000" dirty="0" smtClean="0"/>
              <a:t> and </a:t>
            </a:r>
            <a:r>
              <a:rPr lang="en-US" altLang="en-US" sz="2000" dirty="0" smtClean="0">
                <a:latin typeface="Courier New" panose="02070309020205020404" pitchFamily="49" charset="0"/>
              </a:rPr>
              <a:t>values[index2]</a:t>
            </a:r>
            <a:r>
              <a:rPr lang="en-US" altLang="en-US" sz="2000" dirty="0" smtClean="0"/>
              <a:t>, where </a:t>
            </a:r>
            <a:r>
              <a:rPr lang="en-US" altLang="en-US" sz="2000" dirty="0" smtClean="0">
                <a:latin typeface="Courier New" panose="02070309020205020404" pitchFamily="49" charset="0"/>
              </a:rPr>
              <a:t>index1</a:t>
            </a:r>
            <a:r>
              <a:rPr lang="en-US" altLang="en-US" sz="2000" dirty="0" smtClean="0"/>
              <a:t> and </a:t>
            </a:r>
            <a:r>
              <a:rPr lang="en-US" altLang="en-US" sz="2000" dirty="0" smtClean="0">
                <a:latin typeface="Courier New" panose="02070309020205020404" pitchFamily="49" charset="0"/>
              </a:rPr>
              <a:t>index2</a:t>
            </a:r>
            <a:r>
              <a:rPr lang="en-US" altLang="en-US" sz="2000" dirty="0" smtClean="0"/>
              <a:t> are parameters of the method</a:t>
            </a:r>
          </a:p>
          <a:p>
            <a:pPr lvl="1" eaLnBrk="1" hangingPunct="1">
              <a:lnSpc>
                <a:spcPct val="90000"/>
              </a:lnSpc>
            </a:pPr>
            <a:r>
              <a:rPr lang="en-US" altLang="en-US" sz="2000" dirty="0" smtClean="0">
                <a:latin typeface="Courier New" panose="02070309020205020404" pitchFamily="49" charset="0"/>
              </a:rPr>
              <a:t>printValues</a:t>
            </a:r>
            <a:r>
              <a:rPr lang="en-US" altLang="en-US" sz="2000" dirty="0" smtClean="0"/>
              <a:t>: Prints the contents of the </a:t>
            </a:r>
            <a:r>
              <a:rPr lang="en-US" altLang="en-US" sz="2000" dirty="0" smtClean="0">
                <a:latin typeface="Courier New" panose="02070309020205020404" pitchFamily="49" charset="0"/>
              </a:rPr>
              <a:t>values</a:t>
            </a:r>
            <a:r>
              <a:rPr lang="en-US" altLang="en-US" sz="2000" dirty="0" smtClean="0"/>
              <a:t> array to the </a:t>
            </a:r>
            <a:r>
              <a:rPr lang="en-US" altLang="en-US" sz="2000" dirty="0" err="1" smtClean="0">
                <a:latin typeface="Courier New" panose="02070309020205020404" pitchFamily="49" charset="0"/>
              </a:rPr>
              <a:t>System.out</a:t>
            </a:r>
            <a:r>
              <a:rPr lang="en-US" altLang="en-US" sz="2000" dirty="0" smtClean="0"/>
              <a:t> stream; the output is arranged evenly in ten columns</a:t>
            </a:r>
          </a:p>
        </p:txBody>
      </p:sp>
    </p:spTree>
    <p:extLst>
      <p:ext uri="{BB962C8B-B14F-4D97-AF65-F5344CB8AC3E}">
        <p14:creationId xmlns:p14="http://schemas.microsoft.com/office/powerpoint/2010/main" val="1684891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cs typeface="Courier New" panose="02070309020205020404" pitchFamily="49" charset="0"/>
              </a:rPr>
              <a:t>mergeSort</a:t>
            </a:r>
            <a:r>
              <a:rPr lang="en-US" altLang="en-US" sz="4000" dirty="0" smtClean="0"/>
              <a:t> method</a:t>
            </a:r>
          </a:p>
        </p:txBody>
      </p:sp>
      <p:sp>
        <p:nvSpPr>
          <p:cNvPr id="41987" name="Text Box 5"/>
          <p:cNvSpPr txBox="1">
            <a:spLocks noChangeArrowheads="1"/>
          </p:cNvSpPr>
          <p:nvPr/>
        </p:nvSpPr>
        <p:spPr bwMode="auto">
          <a:xfrm>
            <a:off x="669925" y="1652588"/>
            <a:ext cx="6768199"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The code for </a:t>
            </a:r>
            <a:r>
              <a:rPr lang="en-US" altLang="en-US" dirty="0">
                <a:latin typeface="Courier New" panose="02070309020205020404" pitchFamily="49" charset="0"/>
              </a:rPr>
              <a:t>merge</a:t>
            </a:r>
            <a:r>
              <a:rPr lang="en-US" altLang="en-US" dirty="0"/>
              <a:t> follows the algorithm on the previous slide. </a:t>
            </a:r>
          </a:p>
          <a:p>
            <a:pPr eaLnBrk="1" hangingPunct="1"/>
            <a:r>
              <a:rPr lang="en-US" altLang="en-US" dirty="0" smtClean="0">
                <a:latin typeface="Courier New" panose="02070309020205020404" pitchFamily="49" charset="0"/>
              </a:rPr>
              <a:t>merge</a:t>
            </a:r>
            <a:r>
              <a:rPr lang="en-US" altLang="en-US" dirty="0" smtClean="0"/>
              <a:t> </a:t>
            </a:r>
            <a:r>
              <a:rPr lang="en-US" altLang="en-US" dirty="0"/>
              <a:t>does most of the work!</a:t>
            </a:r>
          </a:p>
          <a:p>
            <a:pPr eaLnBrk="1" hangingPunct="1"/>
            <a:endParaRPr lang="en-US" altLang="en-US" dirty="0"/>
          </a:p>
          <a:p>
            <a:pPr eaLnBrk="1" hangingPunct="1"/>
            <a:r>
              <a:rPr lang="en-US" altLang="en-US" dirty="0"/>
              <a:t>Here is </a:t>
            </a:r>
            <a:r>
              <a:rPr lang="en-US" altLang="en-US" dirty="0">
                <a:latin typeface="Courier New" panose="02070309020205020404" pitchFamily="49" charset="0"/>
              </a:rPr>
              <a:t>mergeSort</a:t>
            </a:r>
            <a:r>
              <a:rPr lang="en-US" altLang="en-US" dirty="0"/>
              <a:t>:</a:t>
            </a:r>
          </a:p>
          <a:p>
            <a:pPr eaLnBrk="1" hangingPunct="1"/>
            <a:endParaRPr lang="en-US" altLang="en-US" dirty="0"/>
          </a:p>
          <a:p>
            <a:pPr lvl="1" eaLnBrk="1" hangingPunct="1"/>
            <a:r>
              <a:rPr lang="en-US" altLang="en-US" sz="1400" b="1" dirty="0">
                <a:latin typeface="Courier New" panose="02070309020205020404" pitchFamily="49" charset="0"/>
              </a:rPr>
              <a:t>static void mergeSort(int first, int last)</a:t>
            </a:r>
          </a:p>
          <a:p>
            <a:pPr lvl="1" eaLnBrk="1" hangingPunct="1"/>
            <a:r>
              <a:rPr lang="en-US" altLang="en-US" sz="1400" b="1" dirty="0">
                <a:latin typeface="Courier New" panose="02070309020205020404" pitchFamily="49" charset="0"/>
              </a:rPr>
              <a:t>// Sorts the values array using the merge sort algorithm.</a:t>
            </a:r>
          </a:p>
          <a:p>
            <a:pPr lvl="1" eaLnBrk="1" hangingPunct="1"/>
            <a:r>
              <a:rPr lang="en-US" altLang="en-US" sz="1400" b="1" dirty="0">
                <a:latin typeface="Courier New" panose="02070309020205020404" pitchFamily="49" charset="0"/>
              </a:rPr>
              <a:t>{</a:t>
            </a:r>
          </a:p>
          <a:p>
            <a:pPr lvl="1" eaLnBrk="1" hangingPunct="1"/>
            <a:r>
              <a:rPr lang="en-US" altLang="en-US" sz="1400" b="1" dirty="0">
                <a:latin typeface="Courier New" panose="02070309020205020404" pitchFamily="49" charset="0"/>
              </a:rPr>
              <a:t>  if (first &lt; last)</a:t>
            </a:r>
          </a:p>
          <a:p>
            <a:pPr lvl="1" eaLnBrk="1" hangingPunct="1"/>
            <a:r>
              <a:rPr lang="en-US" altLang="en-US" sz="1400" b="1" dirty="0">
                <a:latin typeface="Courier New" panose="02070309020205020404" pitchFamily="49" charset="0"/>
              </a:rPr>
              <a:t>  {</a:t>
            </a:r>
          </a:p>
          <a:p>
            <a:pPr lvl="1" eaLnBrk="1" hangingPunct="1"/>
            <a:r>
              <a:rPr lang="en-US" altLang="en-US" sz="1400" b="1" dirty="0">
                <a:latin typeface="Courier New" panose="02070309020205020404" pitchFamily="49" charset="0"/>
              </a:rPr>
              <a:t>    int middle = (first + last) / 2;</a:t>
            </a:r>
          </a:p>
          <a:p>
            <a:pPr lvl="1" eaLnBrk="1" hangingPunct="1"/>
            <a:r>
              <a:rPr lang="en-US" altLang="en-US" sz="1400" b="1" dirty="0">
                <a:latin typeface="Courier New" panose="02070309020205020404" pitchFamily="49" charset="0"/>
              </a:rPr>
              <a:t>    mergeSort(first, middle);</a:t>
            </a:r>
          </a:p>
          <a:p>
            <a:pPr lvl="1" eaLnBrk="1" hangingPunct="1"/>
            <a:r>
              <a:rPr lang="en-US" altLang="en-US" sz="1400" b="1" dirty="0">
                <a:latin typeface="Courier New" panose="02070309020205020404" pitchFamily="49" charset="0"/>
              </a:rPr>
              <a:t>    mergeSort(middle + 1, last);</a:t>
            </a:r>
          </a:p>
          <a:p>
            <a:pPr lvl="1" eaLnBrk="1" hangingPunct="1"/>
            <a:r>
              <a:rPr lang="en-US" altLang="en-US" sz="1400" b="1" dirty="0">
                <a:latin typeface="Courier New" panose="02070309020205020404" pitchFamily="49" charset="0"/>
              </a:rPr>
              <a:t>    merge(first, middle, middle + 1, last);</a:t>
            </a:r>
          </a:p>
          <a:p>
            <a:pPr lvl="1" eaLnBrk="1" hangingPunct="1"/>
            <a:r>
              <a:rPr lang="en-US" altLang="en-US" sz="1400" b="1" dirty="0">
                <a:latin typeface="Courier New" panose="02070309020205020404" pitchFamily="49" charset="0"/>
              </a:rPr>
              <a:t>  }</a:t>
            </a:r>
          </a:p>
          <a:p>
            <a:pPr lvl="1" eaLnBrk="1" hangingPunct="1"/>
            <a:r>
              <a:rPr lang="en-US" altLang="en-US" sz="1400" b="1" dirty="0">
                <a:latin typeface="Courier New" panose="02070309020205020404" pitchFamily="49" charset="0"/>
              </a:rPr>
              <a:t>}</a:t>
            </a:r>
          </a:p>
          <a:p>
            <a:pPr lvl="1" eaLnBrk="1" hangingPunct="1"/>
            <a:endParaRPr lang="en-US" altLang="en-US" sz="1400" dirty="0">
              <a:latin typeface="Courier New" panose="02070309020205020404" pitchFamily="49" charset="0"/>
            </a:endParaRPr>
          </a:p>
          <a:p>
            <a:pPr eaLnBrk="1" hangingPunct="1"/>
            <a:endParaRPr lang="en-US" altLang="en-US" sz="1400" dirty="0">
              <a:latin typeface="Courier New" panose="02070309020205020404" pitchFamily="49" charset="0"/>
            </a:endParaRPr>
          </a:p>
        </p:txBody>
      </p:sp>
    </p:spTree>
    <p:extLst>
      <p:ext uri="{BB962C8B-B14F-4D97-AF65-F5344CB8AC3E}">
        <p14:creationId xmlns:p14="http://schemas.microsoft.com/office/powerpoint/2010/main" val="24517575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4000" dirty="0" err="1" smtClean="0"/>
              <a:t>Analysing</a:t>
            </a:r>
            <a:r>
              <a:rPr lang="en-US" altLang="en-US" sz="4000" dirty="0" smtClean="0"/>
              <a:t> Merge Sort</a:t>
            </a:r>
          </a:p>
        </p:txBody>
      </p:sp>
      <p:pic>
        <p:nvPicPr>
          <p:cNvPr id="43011" name="Picture 5" descr="37461_CH10_FIG1011"/>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417638"/>
            <a:ext cx="8191500" cy="4616470"/>
          </a:xfrm>
          <a:noFill/>
        </p:spPr>
      </p:pic>
    </p:spTree>
    <p:extLst>
      <p:ext uri="{BB962C8B-B14F-4D97-AF65-F5344CB8AC3E}">
        <p14:creationId xmlns:p14="http://schemas.microsoft.com/office/powerpoint/2010/main" val="379949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52400"/>
            <a:ext cx="8229600" cy="1143000"/>
          </a:xfrm>
        </p:spPr>
        <p:txBody>
          <a:bodyPr/>
          <a:lstStyle/>
          <a:p>
            <a:pPr eaLnBrk="1" hangingPunct="1"/>
            <a:r>
              <a:rPr lang="en-US" altLang="en-US" sz="4000" dirty="0" smtClean="0"/>
              <a:t>Analyzing Merge Sort</a:t>
            </a:r>
          </a:p>
        </p:txBody>
      </p:sp>
      <p:sp>
        <p:nvSpPr>
          <p:cNvPr id="44035" name="Rectangle 3"/>
          <p:cNvSpPr>
            <a:spLocks noGrp="1" noChangeArrowheads="1"/>
          </p:cNvSpPr>
          <p:nvPr>
            <p:ph type="body" idx="1"/>
          </p:nvPr>
        </p:nvSpPr>
        <p:spPr>
          <a:xfrm>
            <a:off x="485775" y="1295400"/>
            <a:ext cx="8229600" cy="4724400"/>
          </a:xfrm>
        </p:spPr>
        <p:txBody>
          <a:bodyPr/>
          <a:lstStyle/>
          <a:p>
            <a:pPr eaLnBrk="1" hangingPunct="1">
              <a:lnSpc>
                <a:spcPct val="80000"/>
              </a:lnSpc>
            </a:pPr>
            <a:r>
              <a:rPr lang="en-US" altLang="en-US" sz="2400" dirty="0" smtClean="0"/>
              <a:t>The total work needed to divide the array in half, over and over again until we reach subarrays of size 1, is O(</a:t>
            </a:r>
            <a:r>
              <a:rPr lang="en-US" altLang="en-US" sz="2400" i="1" dirty="0" smtClean="0"/>
              <a:t>N</a:t>
            </a:r>
            <a:r>
              <a:rPr lang="en-US" altLang="en-US" sz="2400" dirty="0" smtClean="0"/>
              <a:t>). </a:t>
            </a:r>
          </a:p>
          <a:p>
            <a:pPr eaLnBrk="1" hangingPunct="1">
              <a:lnSpc>
                <a:spcPct val="80000"/>
              </a:lnSpc>
            </a:pPr>
            <a:r>
              <a:rPr lang="en-US" altLang="en-US" sz="2400" dirty="0" smtClean="0"/>
              <a:t>It takes O(</a:t>
            </a:r>
            <a:r>
              <a:rPr lang="en-US" altLang="en-US" sz="2400" i="1" dirty="0" smtClean="0"/>
              <a:t>N</a:t>
            </a:r>
            <a:r>
              <a:rPr lang="en-US" altLang="en-US" sz="2400" dirty="0" smtClean="0"/>
              <a:t>) total steps to perform merging at each “level” of merging. </a:t>
            </a:r>
          </a:p>
          <a:p>
            <a:pPr eaLnBrk="1" hangingPunct="1">
              <a:lnSpc>
                <a:spcPct val="80000"/>
              </a:lnSpc>
            </a:pPr>
            <a:r>
              <a:rPr lang="en-US" altLang="en-US" sz="2400" dirty="0" smtClean="0"/>
              <a:t>The number of levels of merging is equal to the number of times we can split the original array in half</a:t>
            </a:r>
          </a:p>
          <a:p>
            <a:pPr lvl="1" eaLnBrk="1" hangingPunct="1">
              <a:lnSpc>
                <a:spcPct val="80000"/>
              </a:lnSpc>
            </a:pPr>
            <a:r>
              <a:rPr lang="en-US" altLang="en-US" sz="2000" dirty="0" smtClean="0"/>
              <a:t>If the original array is size </a:t>
            </a:r>
            <a:r>
              <a:rPr lang="en-US" altLang="en-US" sz="2000" i="1" dirty="0" smtClean="0"/>
              <a:t>N</a:t>
            </a:r>
            <a:r>
              <a:rPr lang="en-US" altLang="en-US" sz="2000" dirty="0" smtClean="0"/>
              <a:t>, we have log</a:t>
            </a:r>
            <a:r>
              <a:rPr lang="en-US" altLang="en-US" sz="2000" baseline="-25000" dirty="0" smtClean="0"/>
              <a:t>2</a:t>
            </a:r>
            <a:r>
              <a:rPr lang="en-US" altLang="en-US" sz="2000" i="1" dirty="0" smtClean="0"/>
              <a:t>N</a:t>
            </a:r>
            <a:r>
              <a:rPr lang="en-US" altLang="en-US" sz="2000" dirty="0" smtClean="0"/>
              <a:t> levels. (This is the same as the analysis of the binary search algorithm in Section </a:t>
            </a:r>
            <a:r>
              <a:rPr lang="en-US" altLang="en-US" sz="2000" dirty="0" smtClean="0"/>
              <a:t>1.6</a:t>
            </a:r>
            <a:r>
              <a:rPr lang="en-US" altLang="en-US" sz="2000" dirty="0" smtClean="0"/>
              <a:t>.) </a:t>
            </a:r>
          </a:p>
          <a:p>
            <a:pPr eaLnBrk="1" hangingPunct="1">
              <a:lnSpc>
                <a:spcPct val="80000"/>
              </a:lnSpc>
            </a:pPr>
            <a:r>
              <a:rPr lang="en-US" altLang="en-US" sz="2400" dirty="0" smtClean="0"/>
              <a:t>Because we have log</a:t>
            </a:r>
            <a:r>
              <a:rPr lang="en-US" altLang="en-US" sz="2400" baseline="-25000" dirty="0" smtClean="0"/>
              <a:t>2</a:t>
            </a:r>
            <a:r>
              <a:rPr lang="en-US" altLang="en-US" sz="2400" i="1" dirty="0" smtClean="0"/>
              <a:t>N</a:t>
            </a:r>
            <a:r>
              <a:rPr lang="en-US" altLang="en-US" sz="2400" dirty="0" smtClean="0"/>
              <a:t> levels, and we require O(</a:t>
            </a:r>
            <a:r>
              <a:rPr lang="en-US" altLang="en-US" sz="2400" i="1" dirty="0" smtClean="0"/>
              <a:t>N</a:t>
            </a:r>
            <a:r>
              <a:rPr lang="en-US" altLang="en-US" sz="2400" dirty="0" smtClean="0"/>
              <a:t>) steps at each level, the total cost of the merge operation is: O(</a:t>
            </a:r>
            <a:r>
              <a:rPr lang="en-US" altLang="en-US" sz="2400" i="1" dirty="0" smtClean="0"/>
              <a:t>N </a:t>
            </a:r>
            <a:r>
              <a:rPr lang="en-US" altLang="en-US" sz="2400" dirty="0" smtClean="0"/>
              <a:t>log</a:t>
            </a:r>
            <a:r>
              <a:rPr lang="en-US" altLang="en-US" sz="2400" baseline="-25000" dirty="0" smtClean="0"/>
              <a:t>2</a:t>
            </a:r>
            <a:r>
              <a:rPr lang="en-US" altLang="en-US" sz="2400" i="1" dirty="0" smtClean="0"/>
              <a:t>N</a:t>
            </a:r>
            <a:r>
              <a:rPr lang="en-US" altLang="en-US" sz="2400" dirty="0" smtClean="0"/>
              <a:t>). </a:t>
            </a:r>
          </a:p>
          <a:p>
            <a:pPr eaLnBrk="1" hangingPunct="1">
              <a:lnSpc>
                <a:spcPct val="80000"/>
              </a:lnSpc>
            </a:pPr>
            <a:r>
              <a:rPr lang="en-US" altLang="en-US" sz="2400" dirty="0" smtClean="0"/>
              <a:t>Because the splitting phase was only O(</a:t>
            </a:r>
            <a:r>
              <a:rPr lang="en-US" altLang="en-US" sz="2400" i="1" dirty="0" smtClean="0"/>
              <a:t>N</a:t>
            </a:r>
            <a:r>
              <a:rPr lang="en-US" altLang="en-US" sz="2400" dirty="0" smtClean="0"/>
              <a:t>), we conclude that Merge Sort algorithm is O(</a:t>
            </a:r>
            <a:r>
              <a:rPr lang="en-US" altLang="en-US" sz="2400" i="1" dirty="0" smtClean="0"/>
              <a:t>N </a:t>
            </a:r>
            <a:r>
              <a:rPr lang="en-US" altLang="en-US" sz="2400" dirty="0" smtClean="0"/>
              <a:t>log</a:t>
            </a:r>
            <a:r>
              <a:rPr lang="en-US" altLang="en-US" sz="2400" baseline="-25000" dirty="0" smtClean="0"/>
              <a:t>2</a:t>
            </a:r>
            <a:r>
              <a:rPr lang="en-US" altLang="en-US" sz="2400" i="1" dirty="0" smtClean="0"/>
              <a:t>N</a:t>
            </a:r>
            <a:r>
              <a:rPr lang="en-US" altLang="en-US" sz="2400" dirty="0" smtClean="0"/>
              <a:t>).</a:t>
            </a:r>
          </a:p>
        </p:txBody>
      </p:sp>
    </p:spTree>
    <p:extLst>
      <p:ext uri="{BB962C8B-B14F-4D97-AF65-F5344CB8AC3E}">
        <p14:creationId xmlns:p14="http://schemas.microsoft.com/office/powerpoint/2010/main" val="25307209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z="4000" dirty="0" smtClean="0"/>
              <a:t>Comparing </a:t>
            </a:r>
            <a:r>
              <a:rPr lang="en-US" altLang="en-US" sz="4000" i="1" dirty="0" smtClean="0"/>
              <a:t>N</a:t>
            </a:r>
            <a:r>
              <a:rPr lang="en-US" altLang="en-US" sz="4000" i="1" baseline="30000" dirty="0" smtClean="0"/>
              <a:t>2</a:t>
            </a:r>
            <a:r>
              <a:rPr lang="en-US" altLang="en-US" sz="4000" dirty="0" smtClean="0"/>
              <a:t> and N </a:t>
            </a:r>
            <a:r>
              <a:rPr lang="en-US" altLang="en-US" sz="4000" i="1" dirty="0" smtClean="0"/>
              <a:t>log</a:t>
            </a:r>
            <a:r>
              <a:rPr lang="en-US" altLang="en-US" sz="4000" i="1" baseline="-25000" dirty="0" smtClean="0"/>
              <a:t>2</a:t>
            </a:r>
            <a:r>
              <a:rPr lang="en-US" altLang="en-US" sz="4000" i="1" dirty="0" smtClean="0"/>
              <a:t> N</a:t>
            </a:r>
          </a:p>
        </p:txBody>
      </p:sp>
      <p:sp>
        <p:nvSpPr>
          <p:cNvPr id="45059" name="Text Box 4"/>
          <p:cNvSpPr txBox="1">
            <a:spLocks noChangeArrowheads="1"/>
          </p:cNvSpPr>
          <p:nvPr/>
        </p:nvSpPr>
        <p:spPr bwMode="auto">
          <a:xfrm>
            <a:off x="1646238" y="2133600"/>
            <a:ext cx="5849937"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t>N	log</a:t>
            </a:r>
            <a:r>
              <a:rPr lang="en-US" altLang="en-US" sz="2400" b="1" baseline="-25000"/>
              <a:t>2</a:t>
            </a:r>
            <a:r>
              <a:rPr lang="en-US" altLang="en-US" sz="2400" b="1"/>
              <a:t>N		N</a:t>
            </a:r>
            <a:r>
              <a:rPr lang="en-US" altLang="en-US" sz="2400" b="1" baseline="30000"/>
              <a:t>2</a:t>
            </a:r>
            <a:r>
              <a:rPr lang="en-US" altLang="en-US" sz="2400" b="1"/>
              <a:t>		N log</a:t>
            </a:r>
            <a:r>
              <a:rPr lang="en-US" altLang="en-US" sz="2400" b="1" baseline="-25000"/>
              <a:t>2</a:t>
            </a:r>
            <a:r>
              <a:rPr lang="en-US" altLang="en-US" sz="2400" b="1"/>
              <a:t>N</a:t>
            </a:r>
            <a:endParaRPr lang="en-US" altLang="en-US" sz="2400"/>
          </a:p>
          <a:p>
            <a:pPr eaLnBrk="1" hangingPunct="1"/>
            <a:r>
              <a:rPr lang="en-US" altLang="en-US" sz="2400"/>
              <a:t>32	5		1,024		160</a:t>
            </a:r>
          </a:p>
          <a:p>
            <a:pPr eaLnBrk="1" hangingPunct="1"/>
            <a:r>
              <a:rPr lang="en-US" altLang="en-US" sz="2400"/>
              <a:t>64	6		4.096		384</a:t>
            </a:r>
          </a:p>
          <a:p>
            <a:pPr eaLnBrk="1" hangingPunct="1"/>
            <a:r>
              <a:rPr lang="en-US" altLang="en-US" sz="2400"/>
              <a:t>128	7		16,384	896</a:t>
            </a:r>
          </a:p>
          <a:p>
            <a:pPr eaLnBrk="1" hangingPunct="1"/>
            <a:r>
              <a:rPr lang="en-US" altLang="en-US" sz="2400"/>
              <a:t>256	8		65,536	2,048</a:t>
            </a:r>
          </a:p>
          <a:p>
            <a:pPr eaLnBrk="1" hangingPunct="1"/>
            <a:r>
              <a:rPr lang="en-US" altLang="en-US" sz="2400"/>
              <a:t>512	9		262,144	4,608</a:t>
            </a:r>
          </a:p>
          <a:p>
            <a:pPr eaLnBrk="1" hangingPunct="1"/>
            <a:r>
              <a:rPr lang="en-US" altLang="en-US" sz="2400"/>
              <a:t>1024	10		1,048,576	10,240</a:t>
            </a:r>
          </a:p>
          <a:p>
            <a:pPr eaLnBrk="1" hangingPunct="1"/>
            <a:r>
              <a:rPr lang="en-US" altLang="en-US" sz="2400"/>
              <a:t>2048	11		4,194,304	22,528</a:t>
            </a:r>
          </a:p>
          <a:p>
            <a:pPr eaLnBrk="1" hangingPunct="1"/>
            <a:r>
              <a:rPr lang="en-US" altLang="en-US" sz="2400"/>
              <a:t>4096	12		16,777,216	49,152</a:t>
            </a:r>
          </a:p>
        </p:txBody>
      </p:sp>
    </p:spTree>
    <p:extLst>
      <p:ext uri="{BB962C8B-B14F-4D97-AF65-F5344CB8AC3E}">
        <p14:creationId xmlns:p14="http://schemas.microsoft.com/office/powerpoint/2010/main" val="24795497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z="4000" dirty="0" smtClean="0"/>
              <a:t>Drawback of Merge Sort</a:t>
            </a:r>
          </a:p>
        </p:txBody>
      </p:sp>
      <p:sp>
        <p:nvSpPr>
          <p:cNvPr id="46083" name="Rectangle 3"/>
          <p:cNvSpPr>
            <a:spLocks noGrp="1" noChangeArrowheads="1"/>
          </p:cNvSpPr>
          <p:nvPr>
            <p:ph type="body" idx="1"/>
          </p:nvPr>
        </p:nvSpPr>
        <p:spPr/>
        <p:txBody>
          <a:bodyPr/>
          <a:lstStyle/>
          <a:p>
            <a:pPr eaLnBrk="1" hangingPunct="1">
              <a:lnSpc>
                <a:spcPct val="90000"/>
              </a:lnSpc>
            </a:pPr>
            <a:r>
              <a:rPr lang="en-US" altLang="en-US" sz="2800" dirty="0" smtClean="0"/>
              <a:t>A disadvantage of </a:t>
            </a:r>
            <a:r>
              <a:rPr lang="en-US" altLang="en-US" sz="2800" dirty="0" smtClean="0">
                <a:latin typeface="Courier New" panose="02070309020205020404" pitchFamily="49" charset="0"/>
              </a:rPr>
              <a:t>mergeSort</a:t>
            </a:r>
            <a:r>
              <a:rPr lang="en-US" altLang="en-US" sz="2800" dirty="0" smtClean="0"/>
              <a:t> is that it requires an auxiliary array that is as large as the original array to be sorted. </a:t>
            </a:r>
          </a:p>
          <a:p>
            <a:pPr eaLnBrk="1" hangingPunct="1">
              <a:lnSpc>
                <a:spcPct val="90000"/>
              </a:lnSpc>
            </a:pPr>
            <a:r>
              <a:rPr lang="en-US" altLang="en-US" sz="2800" dirty="0" smtClean="0"/>
              <a:t>If the array is large and space is a critical factor, this sort may not be an appropriate choice. </a:t>
            </a:r>
          </a:p>
          <a:p>
            <a:pPr eaLnBrk="1" hangingPunct="1">
              <a:lnSpc>
                <a:spcPct val="90000"/>
              </a:lnSpc>
            </a:pPr>
            <a:r>
              <a:rPr lang="en-US" altLang="en-US" sz="2800" dirty="0" smtClean="0"/>
              <a:t>Next we discuss two O(N log</a:t>
            </a:r>
            <a:r>
              <a:rPr lang="en-US" altLang="en-US" sz="2800" baseline="-25000" dirty="0" smtClean="0"/>
              <a:t>2</a:t>
            </a:r>
            <a:r>
              <a:rPr lang="en-US" altLang="en-US" sz="2800" dirty="0" smtClean="0"/>
              <a:t>N) sorts that move elements around in the original array and do not need an auxiliary array.</a:t>
            </a:r>
          </a:p>
        </p:txBody>
      </p:sp>
    </p:spTree>
    <p:extLst>
      <p:ext uri="{BB962C8B-B14F-4D97-AF65-F5344CB8AC3E}">
        <p14:creationId xmlns:p14="http://schemas.microsoft.com/office/powerpoint/2010/main" val="3844464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410200" y="274638"/>
            <a:ext cx="3276600" cy="715962"/>
          </a:xfrm>
        </p:spPr>
        <p:txBody>
          <a:bodyPr/>
          <a:lstStyle/>
          <a:p>
            <a:pPr eaLnBrk="1" hangingPunct="1"/>
            <a:r>
              <a:rPr lang="en-US" altLang="en-US" sz="4000" dirty="0" smtClean="0"/>
              <a:t>Quick Sort</a:t>
            </a:r>
          </a:p>
        </p:txBody>
      </p:sp>
      <p:sp>
        <p:nvSpPr>
          <p:cNvPr id="47107" name="Rectangle 4"/>
          <p:cNvSpPr>
            <a:spLocks noGrp="1" noChangeArrowheads="1"/>
          </p:cNvSpPr>
          <p:nvPr>
            <p:ph type="body" sz="half" idx="1"/>
          </p:nvPr>
        </p:nvSpPr>
        <p:spPr>
          <a:xfrm>
            <a:off x="457200" y="609600"/>
            <a:ext cx="8229600" cy="2566988"/>
          </a:xfrm>
        </p:spPr>
        <p:txBody>
          <a:bodyPr/>
          <a:lstStyle/>
          <a:p>
            <a:pPr eaLnBrk="1" hangingPunct="1">
              <a:lnSpc>
                <a:spcPct val="80000"/>
              </a:lnSpc>
            </a:pPr>
            <a:r>
              <a:rPr lang="en-US" altLang="en-US" sz="2000" dirty="0" smtClean="0"/>
              <a:t>A divide-and-conquer algorithm</a:t>
            </a:r>
          </a:p>
          <a:p>
            <a:pPr eaLnBrk="1" hangingPunct="1">
              <a:lnSpc>
                <a:spcPct val="80000"/>
              </a:lnSpc>
            </a:pPr>
            <a:r>
              <a:rPr lang="en-US" altLang="en-US" sz="2000" dirty="0" smtClean="0"/>
              <a:t>Inherently recursive</a:t>
            </a:r>
          </a:p>
          <a:p>
            <a:pPr eaLnBrk="1" hangingPunct="1">
              <a:lnSpc>
                <a:spcPct val="80000"/>
              </a:lnSpc>
            </a:pPr>
            <a:r>
              <a:rPr lang="en-US" altLang="en-US" sz="2000" dirty="0" smtClean="0"/>
              <a:t>At each stage the part of the array being sorted is divided into two “piles”, with everything in the left pile less than everything in the right pile</a:t>
            </a:r>
          </a:p>
          <a:p>
            <a:pPr eaLnBrk="1" hangingPunct="1">
              <a:lnSpc>
                <a:spcPct val="80000"/>
              </a:lnSpc>
            </a:pPr>
            <a:r>
              <a:rPr lang="en-US" altLang="en-US" sz="2000" dirty="0" smtClean="0"/>
              <a:t>The same approach is used to sort each of the smaller piles (a smaller case). </a:t>
            </a:r>
          </a:p>
          <a:p>
            <a:pPr eaLnBrk="1" hangingPunct="1">
              <a:lnSpc>
                <a:spcPct val="80000"/>
              </a:lnSpc>
            </a:pPr>
            <a:r>
              <a:rPr lang="en-US" altLang="en-US" sz="2000" dirty="0" smtClean="0"/>
              <a:t>This process goes on until the small piles do not need to be further divided (the base case). </a:t>
            </a:r>
          </a:p>
        </p:txBody>
      </p:sp>
      <p:pic>
        <p:nvPicPr>
          <p:cNvPr id="47108" name="Picture 6" descr="37461_CH10_FIG1012"/>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66800" y="3403600"/>
            <a:ext cx="7162800" cy="3189288"/>
          </a:xfrm>
          <a:noFill/>
        </p:spPr>
      </p:pic>
    </p:spTree>
    <p:extLst>
      <p:ext uri="{BB962C8B-B14F-4D97-AF65-F5344CB8AC3E}">
        <p14:creationId xmlns:p14="http://schemas.microsoft.com/office/powerpoint/2010/main" val="16459051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4000" dirty="0" smtClean="0"/>
              <a:t>Quick Sort Summary</a:t>
            </a:r>
          </a:p>
        </p:txBody>
      </p:sp>
      <p:sp>
        <p:nvSpPr>
          <p:cNvPr id="48131" name="Text Box 4"/>
          <p:cNvSpPr txBox="1">
            <a:spLocks noChangeArrowheads="1"/>
          </p:cNvSpPr>
          <p:nvPr/>
        </p:nvSpPr>
        <p:spPr bwMode="auto">
          <a:xfrm>
            <a:off x="708025" y="2133600"/>
            <a:ext cx="77279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Method quickSort (first, last)</a:t>
            </a:r>
            <a:endParaRPr lang="en-US" altLang="en-US" i="1" dirty="0"/>
          </a:p>
          <a:p>
            <a:pPr eaLnBrk="1" hangingPunct="1"/>
            <a:r>
              <a:rPr lang="en-US" altLang="en-US" i="1" dirty="0"/>
              <a:t>Definition:</a:t>
            </a:r>
            <a:r>
              <a:rPr lang="en-US" altLang="en-US" dirty="0"/>
              <a:t>	Sorts the elements in sub array values[first]..values[last].</a:t>
            </a:r>
          </a:p>
          <a:p>
            <a:pPr eaLnBrk="1" hangingPunct="1"/>
            <a:endParaRPr lang="en-US" altLang="en-US" i="1" dirty="0"/>
          </a:p>
          <a:p>
            <a:pPr eaLnBrk="1" hangingPunct="1"/>
            <a:r>
              <a:rPr lang="en-US" altLang="en-US" i="1" dirty="0"/>
              <a:t>Size:</a:t>
            </a:r>
            <a:r>
              <a:rPr lang="en-US" altLang="en-US" dirty="0"/>
              <a:t>		last - first + 1</a:t>
            </a:r>
          </a:p>
          <a:p>
            <a:pPr eaLnBrk="1" hangingPunct="1"/>
            <a:endParaRPr lang="en-US" altLang="en-US" i="1" dirty="0"/>
          </a:p>
          <a:p>
            <a:pPr eaLnBrk="1" hangingPunct="1"/>
            <a:r>
              <a:rPr lang="en-US" altLang="en-US" i="1" dirty="0"/>
              <a:t>Base Case:</a:t>
            </a:r>
            <a:r>
              <a:rPr lang="en-US" altLang="en-US" dirty="0"/>
              <a:t>	If size less than 2, do nothing.</a:t>
            </a:r>
          </a:p>
          <a:p>
            <a:pPr eaLnBrk="1" hangingPunct="1"/>
            <a:endParaRPr lang="en-US" altLang="en-US" i="1" dirty="0"/>
          </a:p>
          <a:p>
            <a:pPr eaLnBrk="1" hangingPunct="1"/>
            <a:r>
              <a:rPr lang="en-US" altLang="en-US" i="1" dirty="0"/>
              <a:t>General Case:</a:t>
            </a:r>
            <a:r>
              <a:rPr lang="en-US" altLang="en-US" dirty="0"/>
              <a:t>	Split the array according to splitting value.</a:t>
            </a:r>
          </a:p>
          <a:p>
            <a:pPr eaLnBrk="1" hangingPunct="1"/>
            <a:r>
              <a:rPr lang="en-US" altLang="en-US" dirty="0"/>
              <a:t>		quickSort the elements &lt;= splitting value.</a:t>
            </a:r>
          </a:p>
          <a:p>
            <a:pPr eaLnBrk="1" hangingPunct="1"/>
            <a:r>
              <a:rPr lang="en-US" altLang="en-US" dirty="0"/>
              <a:t>		quickSort the elements &gt; splitting value.</a:t>
            </a:r>
          </a:p>
        </p:txBody>
      </p:sp>
    </p:spTree>
    <p:extLst>
      <p:ext uri="{BB962C8B-B14F-4D97-AF65-F5344CB8AC3E}">
        <p14:creationId xmlns:p14="http://schemas.microsoft.com/office/powerpoint/2010/main" val="18254414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74638"/>
            <a:ext cx="8229600" cy="944562"/>
          </a:xfrm>
        </p:spPr>
        <p:txBody>
          <a:bodyPr/>
          <a:lstStyle/>
          <a:p>
            <a:pPr eaLnBrk="1" hangingPunct="1"/>
            <a:r>
              <a:rPr lang="en-US" altLang="en-US" sz="4000" dirty="0" smtClean="0"/>
              <a:t>The Quick Sort Algorithm</a:t>
            </a:r>
          </a:p>
        </p:txBody>
      </p:sp>
      <p:sp>
        <p:nvSpPr>
          <p:cNvPr id="49155" name="Text Box 4"/>
          <p:cNvSpPr txBox="1">
            <a:spLocks noChangeArrowheads="1"/>
          </p:cNvSpPr>
          <p:nvPr/>
        </p:nvSpPr>
        <p:spPr bwMode="auto">
          <a:xfrm>
            <a:off x="1076325" y="1600200"/>
            <a:ext cx="699135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dirty="0">
                <a:latin typeface="Courier New" panose="02070309020205020404" pitchFamily="49" charset="0"/>
              </a:rPr>
              <a:t>quickSort</a:t>
            </a:r>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if there is more than one element in values[first]..values[last]</a:t>
            </a:r>
          </a:p>
          <a:p>
            <a:pPr eaLnBrk="1" hangingPunct="1"/>
            <a:r>
              <a:rPr lang="en-US" altLang="en-US" sz="1400" dirty="0">
                <a:latin typeface="Courier New" panose="02070309020205020404" pitchFamily="49" charset="0"/>
              </a:rPr>
              <a:t>    Select splitVal</a:t>
            </a:r>
          </a:p>
          <a:p>
            <a:pPr eaLnBrk="1" hangingPunct="1"/>
            <a:r>
              <a:rPr lang="en-US" altLang="en-US" sz="1400" dirty="0">
                <a:latin typeface="Courier New" panose="02070309020205020404" pitchFamily="49" charset="0"/>
              </a:rPr>
              <a:t>    Split the array so that</a:t>
            </a:r>
          </a:p>
          <a:p>
            <a:pPr eaLnBrk="1" hangingPunct="1"/>
            <a:r>
              <a:rPr lang="en-US" altLang="en-US" sz="1400" dirty="0">
                <a:latin typeface="Courier New" panose="02070309020205020404" pitchFamily="49" charset="0"/>
              </a:rPr>
              <a:t>        values[first]..values[splitPoint – 1] &lt;= splitVal</a:t>
            </a:r>
          </a:p>
          <a:p>
            <a:pPr eaLnBrk="1" hangingPunct="1"/>
            <a:r>
              <a:rPr lang="en-US" altLang="en-US" sz="1400" dirty="0">
                <a:latin typeface="Courier New" panose="02070309020205020404" pitchFamily="49" charset="0"/>
              </a:rPr>
              <a:t>        values[splitPoint] = splitVal</a:t>
            </a:r>
          </a:p>
          <a:p>
            <a:pPr eaLnBrk="1" hangingPunct="1"/>
            <a:r>
              <a:rPr lang="en-US" altLang="en-US" sz="1400" dirty="0">
                <a:latin typeface="Courier New" panose="02070309020205020404" pitchFamily="49" charset="0"/>
              </a:rPr>
              <a:t>        values[splitPoint + 1]..values[last] &gt; splitVal</a:t>
            </a:r>
          </a:p>
          <a:p>
            <a:pPr eaLnBrk="1" hangingPunct="1"/>
            <a:r>
              <a:rPr lang="en-US" altLang="en-US" sz="1400" dirty="0">
                <a:latin typeface="Courier New" panose="02070309020205020404" pitchFamily="49" charset="0"/>
              </a:rPr>
              <a:t>    quickSort the left sub array</a:t>
            </a:r>
          </a:p>
          <a:p>
            <a:pPr eaLnBrk="1" hangingPunct="1"/>
            <a:r>
              <a:rPr lang="en-US" altLang="en-US" sz="1400" dirty="0">
                <a:latin typeface="Courier New" panose="02070309020205020404" pitchFamily="49" charset="0"/>
              </a:rPr>
              <a:t>    quickSort the right sub array</a:t>
            </a:r>
          </a:p>
          <a:p>
            <a:pPr eaLnBrk="1" hangingPunct="1"/>
            <a:endParaRPr lang="en-US" altLang="en-US" sz="1400" dirty="0">
              <a:latin typeface="Courier New" panose="02070309020205020404" pitchFamily="49" charset="0"/>
            </a:endParaRPr>
          </a:p>
          <a:p>
            <a:pPr eaLnBrk="1" hangingPunct="1"/>
            <a:endParaRPr lang="en-US" altLang="en-US" sz="1400" dirty="0">
              <a:latin typeface="Courier New" panose="02070309020205020404" pitchFamily="49" charset="0"/>
            </a:endParaRPr>
          </a:p>
          <a:p>
            <a:pPr eaLnBrk="1" hangingPunct="1"/>
            <a:r>
              <a:rPr lang="en-US" altLang="en-US" dirty="0"/>
              <a:t>The algorithm depends on the selection of a “split value”, </a:t>
            </a:r>
          </a:p>
          <a:p>
            <a:pPr eaLnBrk="1" hangingPunct="1"/>
            <a:r>
              <a:rPr lang="en-US" altLang="en-US" dirty="0"/>
              <a:t>called </a:t>
            </a:r>
            <a:r>
              <a:rPr lang="en-US" altLang="en-US" dirty="0">
                <a:latin typeface="Courier New" panose="02070309020205020404" pitchFamily="49" charset="0"/>
              </a:rPr>
              <a:t>splitVal</a:t>
            </a:r>
            <a:r>
              <a:rPr lang="en-US" altLang="en-US" dirty="0"/>
              <a:t>, that is used to divide the array into two </a:t>
            </a:r>
          </a:p>
          <a:p>
            <a:pPr eaLnBrk="1" hangingPunct="1"/>
            <a:r>
              <a:rPr lang="en-US" altLang="en-US" dirty="0"/>
              <a:t>sub arrays. </a:t>
            </a:r>
          </a:p>
          <a:p>
            <a:pPr eaLnBrk="1" hangingPunct="1"/>
            <a:endParaRPr lang="en-US" altLang="en-US" dirty="0"/>
          </a:p>
          <a:p>
            <a:pPr eaLnBrk="1" hangingPunct="1"/>
            <a:r>
              <a:rPr lang="en-US" altLang="en-US" dirty="0"/>
              <a:t>How do we select </a:t>
            </a:r>
            <a:r>
              <a:rPr lang="en-US" altLang="en-US" dirty="0">
                <a:latin typeface="Courier New" panose="02070309020205020404" pitchFamily="49" charset="0"/>
              </a:rPr>
              <a:t>splitVal</a:t>
            </a:r>
            <a:r>
              <a:rPr lang="en-US" altLang="en-US" dirty="0"/>
              <a:t>? </a:t>
            </a:r>
          </a:p>
          <a:p>
            <a:pPr eaLnBrk="1" hangingPunct="1"/>
            <a:endParaRPr lang="en-US" altLang="en-US" dirty="0"/>
          </a:p>
          <a:p>
            <a:pPr eaLnBrk="1" hangingPunct="1"/>
            <a:r>
              <a:rPr lang="en-US" altLang="en-US" dirty="0"/>
              <a:t>One simple solution is to use the value in </a:t>
            </a:r>
            <a:r>
              <a:rPr lang="en-US" altLang="en-US" dirty="0">
                <a:latin typeface="Courier New" panose="02070309020205020404" pitchFamily="49" charset="0"/>
              </a:rPr>
              <a:t>values[first]</a:t>
            </a:r>
            <a:r>
              <a:rPr lang="en-US" altLang="en-US" dirty="0"/>
              <a:t> </a:t>
            </a:r>
          </a:p>
          <a:p>
            <a:pPr eaLnBrk="1" hangingPunct="1"/>
            <a:r>
              <a:rPr lang="en-US" altLang="en-US" dirty="0"/>
              <a:t>as the splitting value. </a:t>
            </a:r>
          </a:p>
        </p:txBody>
      </p:sp>
    </p:spTree>
    <p:extLst>
      <p:ext uri="{BB962C8B-B14F-4D97-AF65-F5344CB8AC3E}">
        <p14:creationId xmlns:p14="http://schemas.microsoft.com/office/powerpoint/2010/main" val="2432334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74638"/>
            <a:ext cx="8229600" cy="1020762"/>
          </a:xfrm>
        </p:spPr>
        <p:txBody>
          <a:bodyPr/>
          <a:lstStyle/>
          <a:p>
            <a:pPr eaLnBrk="1" hangingPunct="1"/>
            <a:r>
              <a:rPr lang="en-US" altLang="en-US" sz="4000" dirty="0" smtClean="0"/>
              <a:t>Quick Sort Steps</a:t>
            </a:r>
          </a:p>
        </p:txBody>
      </p:sp>
      <p:pic>
        <p:nvPicPr>
          <p:cNvPr id="50179" name="Picture 5" descr="37461_CH10_AIT1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4800600"/>
            <a:ext cx="71628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descr="37461_CH10_AIT1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509712"/>
            <a:ext cx="7099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37461_CH10_AIT1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 y="2987674"/>
            <a:ext cx="708660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8684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rPr>
              <a:t>quickSort</a:t>
            </a:r>
            <a:r>
              <a:rPr lang="en-US" altLang="en-US" sz="4000" dirty="0" smtClean="0"/>
              <a:t> method</a:t>
            </a:r>
          </a:p>
        </p:txBody>
      </p:sp>
      <p:sp>
        <p:nvSpPr>
          <p:cNvPr id="51203" name="Text Box 4"/>
          <p:cNvSpPr txBox="1">
            <a:spLocks noChangeArrowheads="1"/>
          </p:cNvSpPr>
          <p:nvPr/>
        </p:nvSpPr>
        <p:spPr bwMode="auto">
          <a:xfrm>
            <a:off x="914400" y="2057400"/>
            <a:ext cx="619913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static void quickSort(int first, int last)</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if (first &lt; last)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int splitPoint;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splitPoint = split(first, last);</a:t>
            </a:r>
          </a:p>
          <a:p>
            <a:pPr eaLnBrk="1" hangingPunct="1"/>
            <a:r>
              <a:rPr lang="en-US" altLang="en-US" sz="1400" b="1" dirty="0">
                <a:latin typeface="Courier New" panose="02070309020205020404" pitchFamily="49" charset="0"/>
              </a:rPr>
              <a:t>    // values[first]..values[splitPoint – 1] &lt;= splitVal</a:t>
            </a:r>
          </a:p>
          <a:p>
            <a:pPr eaLnBrk="1" hangingPunct="1"/>
            <a:r>
              <a:rPr lang="en-US" altLang="en-US" sz="1400" b="1" dirty="0">
                <a:latin typeface="Courier New" panose="02070309020205020404" pitchFamily="49" charset="0"/>
              </a:rPr>
              <a:t>    // values[splitPoint] = splitVal</a:t>
            </a:r>
          </a:p>
          <a:p>
            <a:pPr eaLnBrk="1" hangingPunct="1"/>
            <a:r>
              <a:rPr lang="en-US" altLang="en-US" sz="1400" b="1" dirty="0">
                <a:latin typeface="Courier New" panose="02070309020205020404" pitchFamily="49" charset="0"/>
              </a:rPr>
              <a:t>    // values[splitPoint+1]..values[last] &gt; splitVal</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quickSort(first, splitPoint – 1);</a:t>
            </a:r>
          </a:p>
          <a:p>
            <a:pPr eaLnBrk="1" hangingPunct="1"/>
            <a:r>
              <a:rPr lang="en-US" altLang="en-US" sz="1400" b="1" dirty="0">
                <a:latin typeface="Courier New" panose="02070309020205020404" pitchFamily="49" charset="0"/>
              </a:rPr>
              <a:t>    quickSort(splitPoint + 1, last);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278653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Grp="1" noChangeArrowheads="1"/>
          </p:cNvSpPr>
          <p:nvPr>
            <p:ph type="title"/>
          </p:nvPr>
        </p:nvSpPr>
        <p:spPr/>
        <p:txBody>
          <a:bodyPr/>
          <a:lstStyle/>
          <a:p>
            <a:pPr eaLnBrk="1" hangingPunct="1"/>
            <a:r>
              <a:rPr lang="en-US" altLang="en-US" sz="4000" dirty="0" smtClean="0"/>
              <a:t>Example of </a:t>
            </a:r>
            <a:r>
              <a:rPr lang="en-US" altLang="en-US" sz="4000" dirty="0" smtClean="0">
                <a:latin typeface="Courier New" panose="02070309020205020404" pitchFamily="49" charset="0"/>
              </a:rPr>
              <a:t>Sorts</a:t>
            </a:r>
            <a:r>
              <a:rPr lang="en-US" altLang="en-US" sz="4000" dirty="0" smtClean="0"/>
              <a:t> </a:t>
            </a:r>
            <a:r>
              <a:rPr lang="en-US" altLang="en-US" sz="4000" dirty="0" smtClean="0">
                <a:latin typeface="Courier New" panose="02070309020205020404" pitchFamily="49" charset="0"/>
              </a:rPr>
              <a:t>main</a:t>
            </a:r>
            <a:r>
              <a:rPr lang="en-US" altLang="en-US" sz="4000" dirty="0" smtClean="0"/>
              <a:t> method</a:t>
            </a:r>
          </a:p>
        </p:txBody>
      </p:sp>
      <p:sp>
        <p:nvSpPr>
          <p:cNvPr id="6147" name="Text Box 10"/>
          <p:cNvSpPr txBox="1">
            <a:spLocks noChangeArrowheads="1"/>
          </p:cNvSpPr>
          <p:nvPr/>
        </p:nvSpPr>
        <p:spPr bwMode="auto">
          <a:xfrm>
            <a:off x="685800" y="1828800"/>
            <a:ext cx="673613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   </a:t>
            </a:r>
            <a:r>
              <a:rPr lang="en-US" altLang="en-US" sz="1400" b="1" dirty="0">
                <a:latin typeface="Courier New" panose="02070309020205020404" pitchFamily="49" charset="0"/>
              </a:rPr>
              <a:t>public static void main(String[] args) throws IOException</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initValues</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printValues();</a:t>
            </a:r>
          </a:p>
          <a:p>
            <a:pPr eaLnBrk="1" hangingPunct="1"/>
            <a:r>
              <a:rPr lang="en-US" altLang="en-US" sz="1400" b="1" dirty="0">
                <a:latin typeface="Courier New" panose="02070309020205020404" pitchFamily="49" charset="0"/>
              </a:rPr>
              <a:t>    System.out.println("values is sorted: " + isSorted());</a:t>
            </a:r>
          </a:p>
          <a:p>
            <a:pPr eaLnBrk="1" hangingPunct="1"/>
            <a:r>
              <a:rPr lang="en-US" altLang="en-US" sz="1400" b="1" dirty="0">
                <a:latin typeface="Courier New" panose="02070309020205020404" pitchFamily="49" charset="0"/>
              </a:rPr>
              <a:t>    System.out.println();</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swap(0, 1);     // normally we put sorting algorithm here</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printValues();</a:t>
            </a:r>
          </a:p>
          <a:p>
            <a:pPr eaLnBrk="1" hangingPunct="1"/>
            <a:r>
              <a:rPr lang="en-US" altLang="en-US" sz="1400" b="1" dirty="0">
                <a:latin typeface="Courier New" panose="02070309020205020404" pitchFamily="49" charset="0"/>
              </a:rPr>
              <a:t>    System.out.println("values is sorted: " + isSorted());</a:t>
            </a:r>
          </a:p>
          <a:p>
            <a:pPr eaLnBrk="1" hangingPunct="1"/>
            <a:r>
              <a:rPr lang="en-US" altLang="en-US" sz="1400" b="1" dirty="0">
                <a:latin typeface="Courier New" panose="02070309020205020404" pitchFamily="49" charset="0"/>
              </a:rPr>
              <a:t>    System.out.println();</a:t>
            </a: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22855461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1371600"/>
            <a:ext cx="3124200" cy="1143000"/>
          </a:xfrm>
        </p:spPr>
        <p:txBody>
          <a:bodyPr/>
          <a:lstStyle/>
          <a:p>
            <a:pPr eaLnBrk="1" hangingPunct="1"/>
            <a:r>
              <a:rPr lang="en-US" altLang="en-US" sz="4000" dirty="0" smtClean="0"/>
              <a:t>The split operation</a:t>
            </a:r>
          </a:p>
        </p:txBody>
      </p:sp>
      <p:pic>
        <p:nvPicPr>
          <p:cNvPr id="52227" name="Picture 5" descr="37461_CH10_FIG1013"/>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9000" y="152400"/>
            <a:ext cx="5181600" cy="6477000"/>
          </a:xfrm>
          <a:noFill/>
        </p:spPr>
      </p:pic>
      <p:sp>
        <p:nvSpPr>
          <p:cNvPr id="52228" name="Text Box 6"/>
          <p:cNvSpPr txBox="1">
            <a:spLocks noChangeArrowheads="1"/>
          </p:cNvSpPr>
          <p:nvPr/>
        </p:nvSpPr>
        <p:spPr bwMode="auto">
          <a:xfrm>
            <a:off x="441325" y="4608513"/>
            <a:ext cx="19462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The code for split</a:t>
            </a:r>
          </a:p>
          <a:p>
            <a:pPr eaLnBrk="1" hangingPunct="1"/>
            <a:r>
              <a:rPr lang="en-US" altLang="en-US" dirty="0"/>
              <a:t>is on page </a:t>
            </a:r>
            <a:r>
              <a:rPr lang="en-US" altLang="en-US" dirty="0" smtClean="0"/>
              <a:t>650</a:t>
            </a:r>
            <a:endParaRPr lang="en-US" altLang="en-US" dirty="0"/>
          </a:p>
        </p:txBody>
      </p:sp>
    </p:spTree>
    <p:extLst>
      <p:ext uri="{BB962C8B-B14F-4D97-AF65-F5344CB8AC3E}">
        <p14:creationId xmlns:p14="http://schemas.microsoft.com/office/powerpoint/2010/main" val="485065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4000" dirty="0" smtClean="0"/>
              <a:t>Analyzing Quick Sort</a:t>
            </a:r>
          </a:p>
        </p:txBody>
      </p:sp>
      <p:sp>
        <p:nvSpPr>
          <p:cNvPr id="53251" name="Rectangle 3"/>
          <p:cNvSpPr>
            <a:spLocks noGrp="1" noChangeArrowheads="1"/>
          </p:cNvSpPr>
          <p:nvPr>
            <p:ph type="body" idx="1"/>
          </p:nvPr>
        </p:nvSpPr>
        <p:spPr/>
        <p:txBody>
          <a:bodyPr/>
          <a:lstStyle/>
          <a:p>
            <a:pPr eaLnBrk="1" hangingPunct="1">
              <a:lnSpc>
                <a:spcPct val="80000"/>
              </a:lnSpc>
            </a:pPr>
            <a:r>
              <a:rPr lang="en-US" altLang="en-US" sz="2800" dirty="0" smtClean="0"/>
              <a:t>On the first call, every element in the array is compared to the dividing value (the “split value”), so the work done is O(</a:t>
            </a:r>
            <a:r>
              <a:rPr lang="en-US" altLang="en-US" sz="2800" i="1" dirty="0" smtClean="0"/>
              <a:t>N</a:t>
            </a:r>
            <a:r>
              <a:rPr lang="en-US" altLang="en-US" sz="2800" dirty="0" smtClean="0"/>
              <a:t>). </a:t>
            </a:r>
          </a:p>
          <a:p>
            <a:pPr eaLnBrk="1" hangingPunct="1">
              <a:lnSpc>
                <a:spcPct val="80000"/>
              </a:lnSpc>
            </a:pPr>
            <a:r>
              <a:rPr lang="en-US" altLang="en-US" sz="2800" dirty="0" smtClean="0"/>
              <a:t>The array is divided into two sub arrays (not necessarily halves)</a:t>
            </a:r>
          </a:p>
          <a:p>
            <a:pPr eaLnBrk="1" hangingPunct="1">
              <a:lnSpc>
                <a:spcPct val="80000"/>
              </a:lnSpc>
            </a:pPr>
            <a:r>
              <a:rPr lang="en-US" altLang="en-US" sz="2800" dirty="0" smtClean="0"/>
              <a:t>Each of these pieces is then divided in two, and so on. </a:t>
            </a:r>
          </a:p>
          <a:p>
            <a:pPr eaLnBrk="1" hangingPunct="1">
              <a:lnSpc>
                <a:spcPct val="80000"/>
              </a:lnSpc>
            </a:pPr>
            <a:r>
              <a:rPr lang="en-US" altLang="en-US" sz="2800" dirty="0" smtClean="0"/>
              <a:t>If each piece is split approximately in half, there are O(log</a:t>
            </a:r>
            <a:r>
              <a:rPr lang="en-US" altLang="en-US" sz="2800" baseline="-25000" dirty="0" smtClean="0"/>
              <a:t>2</a:t>
            </a:r>
            <a:r>
              <a:rPr lang="en-US" altLang="en-US" sz="2800" i="1" dirty="0" smtClean="0"/>
              <a:t>N</a:t>
            </a:r>
            <a:r>
              <a:rPr lang="en-US" altLang="en-US" sz="2800" dirty="0" smtClean="0"/>
              <a:t>) levels of splits. At each level, we make O(</a:t>
            </a:r>
            <a:r>
              <a:rPr lang="en-US" altLang="en-US" sz="2800" i="1" dirty="0" smtClean="0"/>
              <a:t>N</a:t>
            </a:r>
            <a:r>
              <a:rPr lang="en-US" altLang="en-US" sz="2800" dirty="0" smtClean="0"/>
              <a:t>) comparisons. </a:t>
            </a:r>
          </a:p>
          <a:p>
            <a:pPr eaLnBrk="1" hangingPunct="1">
              <a:lnSpc>
                <a:spcPct val="80000"/>
              </a:lnSpc>
            </a:pPr>
            <a:r>
              <a:rPr lang="en-US" altLang="en-US" sz="2800" dirty="0" smtClean="0"/>
              <a:t>So Quick Sort is an O(</a:t>
            </a:r>
            <a:r>
              <a:rPr lang="en-US" altLang="en-US" sz="2800" i="1" dirty="0" smtClean="0"/>
              <a:t>N </a:t>
            </a:r>
            <a:r>
              <a:rPr lang="en-US" altLang="en-US" sz="2800" dirty="0" smtClean="0"/>
              <a:t>log</a:t>
            </a:r>
            <a:r>
              <a:rPr lang="en-US" altLang="en-US" sz="2800" baseline="-25000" dirty="0" smtClean="0"/>
              <a:t>2</a:t>
            </a:r>
            <a:r>
              <a:rPr lang="en-US" altLang="en-US" sz="2800" i="1" dirty="0" smtClean="0"/>
              <a:t>N</a:t>
            </a:r>
            <a:r>
              <a:rPr lang="en-US" altLang="en-US" sz="2800" dirty="0" smtClean="0"/>
              <a:t>) algorithm.</a:t>
            </a:r>
          </a:p>
        </p:txBody>
      </p:sp>
    </p:spTree>
    <p:extLst>
      <p:ext uri="{BB962C8B-B14F-4D97-AF65-F5344CB8AC3E}">
        <p14:creationId xmlns:p14="http://schemas.microsoft.com/office/powerpoint/2010/main" val="4233014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z="4000" dirty="0" smtClean="0"/>
              <a:t>Drawbacks of Quick Sort</a:t>
            </a:r>
          </a:p>
        </p:txBody>
      </p:sp>
      <p:sp>
        <p:nvSpPr>
          <p:cNvPr id="54275" name="Rectangle 3"/>
          <p:cNvSpPr>
            <a:spLocks noGrp="1" noChangeArrowheads="1"/>
          </p:cNvSpPr>
          <p:nvPr>
            <p:ph type="body" idx="1"/>
          </p:nvPr>
        </p:nvSpPr>
        <p:spPr/>
        <p:txBody>
          <a:bodyPr/>
          <a:lstStyle/>
          <a:p>
            <a:pPr eaLnBrk="1" hangingPunct="1">
              <a:lnSpc>
                <a:spcPct val="90000"/>
              </a:lnSpc>
            </a:pPr>
            <a:r>
              <a:rPr lang="en-US" altLang="en-US" sz="2400" smtClean="0"/>
              <a:t>Quick Sort isn’t always quicker. </a:t>
            </a:r>
          </a:p>
          <a:p>
            <a:pPr lvl="1" eaLnBrk="1" hangingPunct="1">
              <a:lnSpc>
                <a:spcPct val="90000"/>
              </a:lnSpc>
            </a:pPr>
            <a:r>
              <a:rPr lang="en-US" altLang="en-US" sz="2000" smtClean="0"/>
              <a:t>There are log</a:t>
            </a:r>
            <a:r>
              <a:rPr lang="en-US" altLang="en-US" sz="2000" baseline="-25000" smtClean="0"/>
              <a:t>2</a:t>
            </a:r>
            <a:r>
              <a:rPr lang="en-US" altLang="en-US" sz="2000" i="1" smtClean="0"/>
              <a:t>N</a:t>
            </a:r>
            <a:r>
              <a:rPr lang="en-US" altLang="en-US" sz="2000" smtClean="0"/>
              <a:t> levels of splits if each split divides the segment of the array approximately in half. As we’ve seen, the array division of Quick Sort is sensitive to the order of the data, that is, to the choice of the splitting value.</a:t>
            </a:r>
          </a:p>
          <a:p>
            <a:pPr lvl="1" eaLnBrk="1" hangingPunct="1">
              <a:lnSpc>
                <a:spcPct val="90000"/>
              </a:lnSpc>
            </a:pPr>
            <a:r>
              <a:rPr lang="en-US" altLang="en-US" sz="2000" smtClean="0"/>
              <a:t>If the splits are very lopsided, and the subsequent recursive calls to quickSort also result in lopsided splits, we can end up with a sort that is O(</a:t>
            </a:r>
            <a:r>
              <a:rPr lang="en-US" altLang="en-US" sz="2000" i="1" smtClean="0"/>
              <a:t>N</a:t>
            </a:r>
            <a:r>
              <a:rPr lang="en-US" altLang="en-US" sz="2000" baseline="30000" smtClean="0"/>
              <a:t>2</a:t>
            </a:r>
            <a:r>
              <a:rPr lang="en-US" altLang="en-US" sz="2000" smtClean="0"/>
              <a:t>).</a:t>
            </a:r>
          </a:p>
          <a:p>
            <a:pPr eaLnBrk="1" hangingPunct="1">
              <a:lnSpc>
                <a:spcPct val="90000"/>
              </a:lnSpc>
            </a:pPr>
            <a:r>
              <a:rPr lang="en-US" altLang="en-US" sz="2400" smtClean="0"/>
              <a:t>What about space requirements? </a:t>
            </a:r>
          </a:p>
          <a:p>
            <a:pPr lvl="1" eaLnBrk="1" hangingPunct="1">
              <a:lnSpc>
                <a:spcPct val="90000"/>
              </a:lnSpc>
            </a:pPr>
            <a:r>
              <a:rPr lang="en-US" altLang="en-US" sz="2000" smtClean="0"/>
              <a:t>There can be many levels of recursion “saved” on the system stack at any time. </a:t>
            </a:r>
          </a:p>
          <a:p>
            <a:pPr lvl="1" eaLnBrk="1" hangingPunct="1">
              <a:lnSpc>
                <a:spcPct val="90000"/>
              </a:lnSpc>
            </a:pPr>
            <a:r>
              <a:rPr lang="en-US" altLang="en-US" sz="2000" smtClean="0"/>
              <a:t>On average, the algorithm requires O(log</a:t>
            </a:r>
            <a:r>
              <a:rPr lang="en-US" altLang="en-US" sz="2000" baseline="-25000" smtClean="0"/>
              <a:t>2</a:t>
            </a:r>
            <a:r>
              <a:rPr lang="en-US" altLang="en-US" sz="2000" i="1" smtClean="0"/>
              <a:t>N</a:t>
            </a:r>
            <a:r>
              <a:rPr lang="en-US" altLang="en-US" sz="2000" smtClean="0"/>
              <a:t>) extra space to hold this information and in the worst case requires O(</a:t>
            </a:r>
            <a:r>
              <a:rPr lang="en-US" altLang="en-US" sz="2000" i="1" smtClean="0"/>
              <a:t>N</a:t>
            </a:r>
            <a:r>
              <a:rPr lang="en-US" altLang="en-US" sz="2000" smtClean="0"/>
              <a:t>) extra space, the same as Merge Sort. </a:t>
            </a:r>
          </a:p>
          <a:p>
            <a:pPr eaLnBrk="1" hangingPunct="1">
              <a:lnSpc>
                <a:spcPct val="90000"/>
              </a:lnSpc>
            </a:pPr>
            <a:endParaRPr lang="en-US" altLang="en-US" sz="2400" smtClean="0"/>
          </a:p>
        </p:txBody>
      </p:sp>
    </p:spTree>
    <p:extLst>
      <p:ext uri="{BB962C8B-B14F-4D97-AF65-F5344CB8AC3E}">
        <p14:creationId xmlns:p14="http://schemas.microsoft.com/office/powerpoint/2010/main" val="3169784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4000" dirty="0" smtClean="0"/>
              <a:t>Quick Sort</a:t>
            </a:r>
          </a:p>
        </p:txBody>
      </p:sp>
      <p:sp>
        <p:nvSpPr>
          <p:cNvPr id="55299" name="Rectangle 3"/>
          <p:cNvSpPr>
            <a:spLocks noGrp="1" noChangeArrowheads="1"/>
          </p:cNvSpPr>
          <p:nvPr>
            <p:ph type="body" idx="1"/>
          </p:nvPr>
        </p:nvSpPr>
        <p:spPr/>
        <p:txBody>
          <a:bodyPr/>
          <a:lstStyle/>
          <a:p>
            <a:pPr eaLnBrk="1" hangingPunct="1"/>
            <a:r>
              <a:rPr lang="en-US" altLang="en-US" sz="2800" dirty="0" smtClean="0"/>
              <a:t>Despite the drawbacks remember that Quick Sort is VERY quick for large collections of random data</a:t>
            </a:r>
          </a:p>
        </p:txBody>
      </p:sp>
    </p:spTree>
    <p:extLst>
      <p:ext uri="{BB962C8B-B14F-4D97-AF65-F5344CB8AC3E}">
        <p14:creationId xmlns:p14="http://schemas.microsoft.com/office/powerpoint/2010/main" val="1555119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z="4000" dirty="0" smtClean="0"/>
              <a:t>Heap Sort</a:t>
            </a:r>
          </a:p>
        </p:txBody>
      </p:sp>
      <p:sp>
        <p:nvSpPr>
          <p:cNvPr id="56323" name="Rectangle 3"/>
          <p:cNvSpPr>
            <a:spLocks noGrp="1" noChangeArrowheads="1"/>
          </p:cNvSpPr>
          <p:nvPr>
            <p:ph type="body" idx="1"/>
          </p:nvPr>
        </p:nvSpPr>
        <p:spPr/>
        <p:txBody>
          <a:bodyPr/>
          <a:lstStyle/>
          <a:p>
            <a:pPr eaLnBrk="1" hangingPunct="1">
              <a:lnSpc>
                <a:spcPct val="80000"/>
              </a:lnSpc>
            </a:pPr>
            <a:r>
              <a:rPr lang="en-US" altLang="en-US" sz="2800" dirty="0" smtClean="0"/>
              <a:t>In Chapter 9, we discussed the </a:t>
            </a:r>
            <a:r>
              <a:rPr lang="en-US" altLang="en-US" sz="2800" i="1" dirty="0" smtClean="0"/>
              <a:t>heap - b</a:t>
            </a:r>
            <a:r>
              <a:rPr lang="en-US" altLang="en-US" sz="2800" dirty="0" smtClean="0"/>
              <a:t>ecause of its order property, the maximum value of a heap is in the root node. </a:t>
            </a:r>
          </a:p>
          <a:p>
            <a:pPr eaLnBrk="1" hangingPunct="1">
              <a:lnSpc>
                <a:spcPct val="80000"/>
              </a:lnSpc>
            </a:pPr>
            <a:r>
              <a:rPr lang="en-US" altLang="en-US" sz="2800" dirty="0" smtClean="0"/>
              <a:t>The general approach of the Heap Sort is as follows:</a:t>
            </a:r>
            <a:endParaRPr lang="en-US" altLang="en-US" sz="2800" b="1" dirty="0" smtClean="0"/>
          </a:p>
          <a:p>
            <a:pPr lvl="1" eaLnBrk="1" hangingPunct="1">
              <a:lnSpc>
                <a:spcPct val="80000"/>
              </a:lnSpc>
            </a:pPr>
            <a:r>
              <a:rPr lang="en-US" altLang="en-US" sz="2400" dirty="0" smtClean="0"/>
              <a:t>take the root (maximum) element off the heap, and put it into its place.</a:t>
            </a:r>
            <a:endParaRPr lang="en-US" altLang="en-US" sz="2400" b="1" dirty="0" smtClean="0"/>
          </a:p>
          <a:p>
            <a:pPr lvl="1" eaLnBrk="1" hangingPunct="1">
              <a:lnSpc>
                <a:spcPct val="80000"/>
              </a:lnSpc>
            </a:pPr>
            <a:r>
              <a:rPr lang="en-US" altLang="en-US" sz="2400" dirty="0" smtClean="0"/>
              <a:t>reheap the remaining elements. (This puts the next-largest element into the root position.)</a:t>
            </a:r>
            <a:endParaRPr lang="en-US" altLang="en-US" sz="2400" b="1" dirty="0" smtClean="0"/>
          </a:p>
          <a:p>
            <a:pPr lvl="1" eaLnBrk="1" hangingPunct="1">
              <a:lnSpc>
                <a:spcPct val="80000"/>
              </a:lnSpc>
            </a:pPr>
            <a:r>
              <a:rPr lang="en-US" altLang="en-US" sz="2400" dirty="0" smtClean="0"/>
              <a:t>repeat until there are no more elements.</a:t>
            </a:r>
          </a:p>
          <a:p>
            <a:pPr eaLnBrk="1" hangingPunct="1">
              <a:lnSpc>
                <a:spcPct val="80000"/>
              </a:lnSpc>
            </a:pPr>
            <a:r>
              <a:rPr lang="en-US" altLang="en-US" sz="2800" dirty="0" smtClean="0"/>
              <a:t>For this to work we must first arrange the original array into a heap</a:t>
            </a:r>
          </a:p>
        </p:txBody>
      </p:sp>
    </p:spTree>
    <p:extLst>
      <p:ext uri="{BB962C8B-B14F-4D97-AF65-F5344CB8AC3E}">
        <p14:creationId xmlns:p14="http://schemas.microsoft.com/office/powerpoint/2010/main" val="12728931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28600" y="762000"/>
            <a:ext cx="2819400" cy="1143000"/>
          </a:xfrm>
        </p:spPr>
        <p:txBody>
          <a:bodyPr/>
          <a:lstStyle/>
          <a:p>
            <a:pPr eaLnBrk="1" hangingPunct="1"/>
            <a:r>
              <a:rPr lang="en-US" altLang="en-US" sz="4000" dirty="0" smtClean="0"/>
              <a:t>Building a heap</a:t>
            </a:r>
          </a:p>
        </p:txBody>
      </p:sp>
      <p:pic>
        <p:nvPicPr>
          <p:cNvPr id="57347" name="Picture 6" descr="37461_CH10_FIG1014"/>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352800" y="179388"/>
            <a:ext cx="5522913" cy="3249612"/>
          </a:xfrm>
          <a:noFill/>
        </p:spPr>
      </p:pic>
      <p:sp>
        <p:nvSpPr>
          <p:cNvPr id="57348" name="Text Box 7"/>
          <p:cNvSpPr txBox="1">
            <a:spLocks noChangeArrowheads="1"/>
          </p:cNvSpPr>
          <p:nvPr/>
        </p:nvSpPr>
        <p:spPr bwMode="auto">
          <a:xfrm>
            <a:off x="1571625" y="4191000"/>
            <a:ext cx="6000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a:t>buildHeap</a:t>
            </a:r>
            <a:endParaRPr lang="en-US" altLang="en-US"/>
          </a:p>
          <a:p>
            <a:pPr eaLnBrk="1" hangingPunct="1"/>
            <a:r>
              <a:rPr lang="en-US" altLang="en-US"/>
              <a:t>for index going from first nonleaf node up to the root node</a:t>
            </a:r>
          </a:p>
          <a:p>
            <a:pPr eaLnBrk="1" hangingPunct="1"/>
            <a:r>
              <a:rPr lang="en-US" altLang="en-US"/>
              <a:t>    reheapDown(values[index], index) </a:t>
            </a:r>
          </a:p>
          <a:p>
            <a:pPr eaLnBrk="1" hangingPunct="1"/>
            <a:endParaRPr lang="en-US" altLang="en-US"/>
          </a:p>
          <a:p>
            <a:pPr eaLnBrk="1" hangingPunct="1"/>
            <a:r>
              <a:rPr lang="en-US" altLang="en-US"/>
              <a:t>See next slide …</a:t>
            </a:r>
          </a:p>
        </p:txBody>
      </p:sp>
    </p:spTree>
    <p:extLst>
      <p:ext uri="{BB962C8B-B14F-4D97-AF65-F5344CB8AC3E}">
        <p14:creationId xmlns:p14="http://schemas.microsoft.com/office/powerpoint/2010/main" val="3222073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5" descr="37461_CH10_FIG1015"/>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228600"/>
            <a:ext cx="6553200" cy="6018245"/>
          </a:xfrm>
          <a:noFill/>
        </p:spPr>
      </p:pic>
    </p:spTree>
    <p:extLst>
      <p:ext uri="{BB962C8B-B14F-4D97-AF65-F5344CB8AC3E}">
        <p14:creationId xmlns:p14="http://schemas.microsoft.com/office/powerpoint/2010/main" val="7478802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z="4000" dirty="0" smtClean="0"/>
              <a:t>The changing contents of the array </a:t>
            </a:r>
          </a:p>
        </p:txBody>
      </p:sp>
      <p:pic>
        <p:nvPicPr>
          <p:cNvPr id="59395" name="Picture 5" descr="37461_CH10_FIG1016"/>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2209800"/>
            <a:ext cx="8153400" cy="2819400"/>
          </a:xfrm>
          <a:noFill/>
        </p:spPr>
      </p:pic>
    </p:spTree>
    <p:extLst>
      <p:ext uri="{BB962C8B-B14F-4D97-AF65-F5344CB8AC3E}">
        <p14:creationId xmlns:p14="http://schemas.microsoft.com/office/powerpoint/2010/main" val="11712045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4000" dirty="0" smtClean="0"/>
              <a:t>The Sort Nodes algorithm</a:t>
            </a:r>
          </a:p>
        </p:txBody>
      </p:sp>
      <p:sp>
        <p:nvSpPr>
          <p:cNvPr id="60419" name="Text Box 4"/>
          <p:cNvSpPr txBox="1">
            <a:spLocks noChangeArrowheads="1"/>
          </p:cNvSpPr>
          <p:nvPr/>
        </p:nvSpPr>
        <p:spPr bwMode="auto">
          <a:xfrm>
            <a:off x="990600" y="1905000"/>
            <a:ext cx="5568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a:t>Sort Nodes</a:t>
            </a:r>
            <a:endParaRPr lang="en-US" altLang="en-US"/>
          </a:p>
          <a:p>
            <a:pPr eaLnBrk="1" hangingPunct="1"/>
            <a:r>
              <a:rPr lang="en-US" altLang="en-US"/>
              <a:t>for index going from last node up to next-to-root node</a:t>
            </a:r>
          </a:p>
          <a:p>
            <a:pPr eaLnBrk="1" hangingPunct="1"/>
            <a:r>
              <a:rPr lang="en-US" altLang="en-US"/>
              <a:t>    Swap data in root node with values[index]</a:t>
            </a:r>
          </a:p>
          <a:p>
            <a:pPr eaLnBrk="1" hangingPunct="1"/>
            <a:r>
              <a:rPr lang="en-US" altLang="en-US"/>
              <a:t>    reheapDown(values[0], 0, index 2 1) </a:t>
            </a:r>
          </a:p>
        </p:txBody>
      </p:sp>
    </p:spTree>
    <p:extLst>
      <p:ext uri="{BB962C8B-B14F-4D97-AF65-F5344CB8AC3E}">
        <p14:creationId xmlns:p14="http://schemas.microsoft.com/office/powerpoint/2010/main" val="27489412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heapSort</a:t>
            </a:r>
            <a:r>
              <a:rPr lang="en-US" altLang="en-US" smtClean="0"/>
              <a:t> method</a:t>
            </a:r>
          </a:p>
        </p:txBody>
      </p:sp>
      <p:sp>
        <p:nvSpPr>
          <p:cNvPr id="61443" name="Text Box 4"/>
          <p:cNvSpPr txBox="1">
            <a:spLocks noChangeArrowheads="1"/>
          </p:cNvSpPr>
          <p:nvPr/>
        </p:nvSpPr>
        <p:spPr bwMode="auto">
          <a:xfrm>
            <a:off x="914400" y="1676400"/>
            <a:ext cx="65213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static void heapSort()</a:t>
            </a:r>
          </a:p>
          <a:p>
            <a:pPr eaLnBrk="1" hangingPunct="1"/>
            <a:r>
              <a:rPr lang="en-US" altLang="en-US" sz="1400" b="1" dirty="0">
                <a:latin typeface="Courier New" panose="02070309020205020404" pitchFamily="49" charset="0"/>
              </a:rPr>
              <a:t>// Post: The elements in the array values are sorted by key</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int index;</a:t>
            </a:r>
          </a:p>
          <a:p>
            <a:pPr eaLnBrk="1" hangingPunct="1"/>
            <a:r>
              <a:rPr lang="en-US" altLang="en-US" sz="1400" b="1" dirty="0">
                <a:latin typeface="Courier New" panose="02070309020205020404" pitchFamily="49" charset="0"/>
              </a:rPr>
              <a:t>  // Convert the array of values into a heap</a:t>
            </a:r>
          </a:p>
          <a:p>
            <a:pPr eaLnBrk="1" hangingPunct="1"/>
            <a:r>
              <a:rPr lang="en-US" altLang="en-US" sz="1400" b="1" dirty="0">
                <a:latin typeface="Courier New" panose="02070309020205020404" pitchFamily="49" charset="0"/>
              </a:rPr>
              <a:t>  for (index = SIZE/2 – 1; index &gt;= 0; index--)</a:t>
            </a:r>
          </a:p>
          <a:p>
            <a:pPr eaLnBrk="1" hangingPunct="1"/>
            <a:r>
              <a:rPr lang="en-US" altLang="en-US" sz="1400" b="1" dirty="0">
                <a:latin typeface="Courier New" panose="02070309020205020404" pitchFamily="49" charset="0"/>
              </a:rPr>
              <a:t>    reheapDown(values[index], index, SIZE – 1);</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 Sort the array</a:t>
            </a:r>
          </a:p>
          <a:p>
            <a:pPr eaLnBrk="1" hangingPunct="1"/>
            <a:r>
              <a:rPr lang="en-US" altLang="en-US" sz="1400" b="1" dirty="0">
                <a:latin typeface="Courier New" panose="02070309020205020404" pitchFamily="49" charset="0"/>
              </a:rPr>
              <a:t>  for (index = SIZE – 1; index &gt;=1; index--)</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swap(0, index);</a:t>
            </a:r>
          </a:p>
          <a:p>
            <a:pPr eaLnBrk="1" hangingPunct="1"/>
            <a:r>
              <a:rPr lang="en-US" altLang="en-US" sz="1400" b="1" dirty="0">
                <a:latin typeface="Courier New" panose="02070309020205020404" pitchFamily="49" charset="0"/>
              </a:rPr>
              <a:t>    reheapDown(values[0], 0, index – 1);</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a:t>
            </a:r>
          </a:p>
        </p:txBody>
      </p:sp>
    </p:spTree>
    <p:extLst>
      <p:ext uri="{BB962C8B-B14F-4D97-AF65-F5344CB8AC3E}">
        <p14:creationId xmlns:p14="http://schemas.microsoft.com/office/powerpoint/2010/main" val="2489120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Output from Example</a:t>
            </a:r>
          </a:p>
        </p:txBody>
      </p:sp>
      <p:sp>
        <p:nvSpPr>
          <p:cNvPr id="7171" name="Text Box 4"/>
          <p:cNvSpPr txBox="1">
            <a:spLocks noChangeArrowheads="1"/>
          </p:cNvSpPr>
          <p:nvPr/>
        </p:nvSpPr>
        <p:spPr bwMode="auto">
          <a:xfrm>
            <a:off x="593725" y="1581150"/>
            <a:ext cx="4143375"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Courier New" panose="02070309020205020404" pitchFamily="49" charset="0"/>
              </a:rPr>
              <a:t>the values array is:</a:t>
            </a:r>
          </a:p>
          <a:p>
            <a:pPr eaLnBrk="1" hangingPunct="1"/>
            <a:r>
              <a:rPr lang="en-US" altLang="en-US">
                <a:latin typeface="Courier New" panose="02070309020205020404" pitchFamily="49" charset="0"/>
              </a:rPr>
              <a:t>20 49 07 50 45 69 20 07 88 02</a:t>
            </a:r>
          </a:p>
          <a:p>
            <a:pPr eaLnBrk="1" hangingPunct="1"/>
            <a:r>
              <a:rPr lang="en-US" altLang="en-US">
                <a:latin typeface="Courier New" panose="02070309020205020404" pitchFamily="49" charset="0"/>
              </a:rPr>
              <a:t>89 87 35 98 23 98 61 03 75 48</a:t>
            </a:r>
          </a:p>
          <a:p>
            <a:pPr eaLnBrk="1" hangingPunct="1"/>
            <a:r>
              <a:rPr lang="en-US" altLang="en-US">
                <a:latin typeface="Courier New" panose="02070309020205020404" pitchFamily="49" charset="0"/>
              </a:rPr>
              <a:t>25 81 97 79 40 78 47 56 24 07</a:t>
            </a:r>
          </a:p>
          <a:p>
            <a:pPr eaLnBrk="1" hangingPunct="1"/>
            <a:r>
              <a:rPr lang="en-US" altLang="en-US">
                <a:latin typeface="Courier New" panose="02070309020205020404" pitchFamily="49" charset="0"/>
              </a:rPr>
              <a:t>63 39 52 80 11 63 51 45 25 78</a:t>
            </a:r>
          </a:p>
          <a:p>
            <a:pPr eaLnBrk="1" hangingPunct="1"/>
            <a:r>
              <a:rPr lang="en-US" altLang="en-US">
                <a:latin typeface="Courier New" panose="02070309020205020404" pitchFamily="49" charset="0"/>
              </a:rPr>
              <a:t>35 62 72 05 98 83 05 14 30 23</a:t>
            </a:r>
          </a:p>
          <a:p>
            <a:pPr eaLnBrk="1" hangingPunct="1"/>
            <a:r>
              <a:rPr lang="en-US" altLang="en-US">
                <a:latin typeface="Courier New" panose="02070309020205020404" pitchFamily="49" charset="0"/>
              </a:rPr>
              <a:t> </a:t>
            </a:r>
          </a:p>
          <a:p>
            <a:pPr eaLnBrk="1" hangingPunct="1"/>
            <a:r>
              <a:rPr lang="en-US" altLang="en-US">
                <a:latin typeface="Courier New" panose="02070309020205020404" pitchFamily="49" charset="0"/>
              </a:rPr>
              <a:t>values is sorted: false</a:t>
            </a:r>
          </a:p>
          <a:p>
            <a:pPr eaLnBrk="1" hangingPunct="1"/>
            <a:r>
              <a:rPr lang="en-US" altLang="en-US">
                <a:latin typeface="Courier New" panose="02070309020205020404" pitchFamily="49" charset="0"/>
              </a:rPr>
              <a:t> </a:t>
            </a:r>
          </a:p>
          <a:p>
            <a:pPr eaLnBrk="1" hangingPunct="1"/>
            <a:r>
              <a:rPr lang="en-US" altLang="en-US">
                <a:latin typeface="Courier New" panose="02070309020205020404" pitchFamily="49" charset="0"/>
              </a:rPr>
              <a:t>the values array is:</a:t>
            </a:r>
          </a:p>
          <a:p>
            <a:pPr eaLnBrk="1" hangingPunct="1"/>
            <a:r>
              <a:rPr lang="en-US" altLang="en-US">
                <a:latin typeface="Courier New" panose="02070309020205020404" pitchFamily="49" charset="0"/>
              </a:rPr>
              <a:t>49 20 07 50 45 69 20 07 88 02</a:t>
            </a:r>
          </a:p>
          <a:p>
            <a:pPr eaLnBrk="1" hangingPunct="1"/>
            <a:r>
              <a:rPr lang="en-US" altLang="en-US">
                <a:latin typeface="Courier New" panose="02070309020205020404" pitchFamily="49" charset="0"/>
              </a:rPr>
              <a:t>89 87 35 98 23 98 61 03 75 48</a:t>
            </a:r>
          </a:p>
          <a:p>
            <a:pPr eaLnBrk="1" hangingPunct="1"/>
            <a:r>
              <a:rPr lang="en-US" altLang="en-US">
                <a:latin typeface="Courier New" panose="02070309020205020404" pitchFamily="49" charset="0"/>
              </a:rPr>
              <a:t>25 81 97 79 40 78 47 56 24 07</a:t>
            </a:r>
          </a:p>
          <a:p>
            <a:pPr eaLnBrk="1" hangingPunct="1"/>
            <a:r>
              <a:rPr lang="en-US" altLang="en-US">
                <a:latin typeface="Courier New" panose="02070309020205020404" pitchFamily="49" charset="0"/>
              </a:rPr>
              <a:t>63 39 52 80 11 63 51 45 25 78</a:t>
            </a:r>
          </a:p>
          <a:p>
            <a:pPr eaLnBrk="1" hangingPunct="1"/>
            <a:r>
              <a:rPr lang="en-US" altLang="en-US">
                <a:latin typeface="Courier New" panose="02070309020205020404" pitchFamily="49" charset="0"/>
              </a:rPr>
              <a:t>35 62 72 05 98 83 05 14 30 23</a:t>
            </a:r>
          </a:p>
          <a:p>
            <a:pPr eaLnBrk="1" hangingPunct="1"/>
            <a:r>
              <a:rPr lang="en-US" altLang="en-US">
                <a:latin typeface="Courier New" panose="02070309020205020404" pitchFamily="49" charset="0"/>
              </a:rPr>
              <a:t> </a:t>
            </a:r>
          </a:p>
          <a:p>
            <a:pPr eaLnBrk="1" hangingPunct="1"/>
            <a:r>
              <a:rPr lang="en-US" altLang="en-US">
                <a:latin typeface="Courier New" panose="02070309020205020404" pitchFamily="49" charset="0"/>
              </a:rPr>
              <a:t>values is sorted: false </a:t>
            </a:r>
          </a:p>
        </p:txBody>
      </p:sp>
      <p:sp>
        <p:nvSpPr>
          <p:cNvPr id="7172" name="AutoShape 5"/>
          <p:cNvSpPr>
            <a:spLocks/>
          </p:cNvSpPr>
          <p:nvPr/>
        </p:nvSpPr>
        <p:spPr bwMode="auto">
          <a:xfrm>
            <a:off x="5257800" y="1905000"/>
            <a:ext cx="304800" cy="12192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3" name="Text Box 6"/>
          <p:cNvSpPr txBox="1">
            <a:spLocks noChangeArrowheads="1"/>
          </p:cNvSpPr>
          <p:nvPr/>
        </p:nvSpPr>
        <p:spPr bwMode="auto">
          <a:xfrm>
            <a:off x="5867400" y="2133600"/>
            <a:ext cx="22129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This part varies</a:t>
            </a:r>
          </a:p>
          <a:p>
            <a:pPr eaLnBrk="1" hangingPunct="1"/>
            <a:r>
              <a:rPr lang="en-US" altLang="en-US"/>
              <a:t>for each sample run</a:t>
            </a:r>
          </a:p>
        </p:txBody>
      </p:sp>
      <p:sp>
        <p:nvSpPr>
          <p:cNvPr id="7174" name="AutoShape 7"/>
          <p:cNvSpPr>
            <a:spLocks/>
          </p:cNvSpPr>
          <p:nvPr/>
        </p:nvSpPr>
        <p:spPr bwMode="auto">
          <a:xfrm>
            <a:off x="5257800" y="4495800"/>
            <a:ext cx="381000" cy="1219200"/>
          </a:xfrm>
          <a:prstGeom prst="rightBrace">
            <a:avLst>
              <a:gd name="adj1" fmla="val 2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5" name="Text Box 8"/>
          <p:cNvSpPr txBox="1">
            <a:spLocks noChangeArrowheads="1"/>
          </p:cNvSpPr>
          <p:nvPr/>
        </p:nvSpPr>
        <p:spPr bwMode="auto">
          <a:xfrm>
            <a:off x="5943600" y="4800600"/>
            <a:ext cx="25050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This does to, of course</a:t>
            </a:r>
          </a:p>
        </p:txBody>
      </p:sp>
    </p:spTree>
    <p:extLst>
      <p:ext uri="{BB962C8B-B14F-4D97-AF65-F5344CB8AC3E}">
        <p14:creationId xmlns:p14="http://schemas.microsoft.com/office/powerpoint/2010/main" val="15827940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z="4000" dirty="0" smtClean="0"/>
              <a:t>Analysis of Heap Sort</a:t>
            </a:r>
          </a:p>
        </p:txBody>
      </p:sp>
      <p:sp>
        <p:nvSpPr>
          <p:cNvPr id="62467" name="Rectangle 3"/>
          <p:cNvSpPr>
            <a:spLocks noGrp="1" noChangeArrowheads="1"/>
          </p:cNvSpPr>
          <p:nvPr>
            <p:ph type="body" idx="1"/>
          </p:nvPr>
        </p:nvSpPr>
        <p:spPr/>
        <p:txBody>
          <a:bodyPr/>
          <a:lstStyle/>
          <a:p>
            <a:pPr eaLnBrk="1" hangingPunct="1">
              <a:lnSpc>
                <a:spcPct val="80000"/>
              </a:lnSpc>
            </a:pPr>
            <a:r>
              <a:rPr lang="en-US" altLang="en-US" sz="2400" dirty="0" smtClean="0"/>
              <a:t>Consider the sorting loop</a:t>
            </a:r>
          </a:p>
          <a:p>
            <a:pPr lvl="1" eaLnBrk="1" hangingPunct="1">
              <a:lnSpc>
                <a:spcPct val="80000"/>
              </a:lnSpc>
            </a:pPr>
            <a:r>
              <a:rPr lang="en-US" altLang="en-US" sz="2000" dirty="0" smtClean="0"/>
              <a:t>it loops through </a:t>
            </a:r>
            <a:r>
              <a:rPr lang="en-US" altLang="en-US" sz="2000" i="1" dirty="0" smtClean="0"/>
              <a:t>N</a:t>
            </a:r>
            <a:r>
              <a:rPr lang="en-US" altLang="en-US" sz="2000" dirty="0" smtClean="0"/>
              <a:t> </a:t>
            </a:r>
            <a:r>
              <a:rPr lang="en-US" altLang="en-US" sz="2000" b="1" dirty="0" smtClean="0">
                <a:cs typeface="Arial" panose="020B0604020202020204" pitchFamily="34" charset="0"/>
              </a:rPr>
              <a:t>─</a:t>
            </a:r>
            <a:r>
              <a:rPr lang="en-US" altLang="en-US" sz="2000" dirty="0" smtClean="0"/>
              <a:t> 1 times, swapping elements and </a:t>
            </a:r>
            <a:r>
              <a:rPr lang="en-US" altLang="en-US" sz="2000" dirty="0" err="1" smtClean="0"/>
              <a:t>reheaping</a:t>
            </a:r>
            <a:endParaRPr lang="en-US" altLang="en-US" sz="2000" dirty="0" smtClean="0"/>
          </a:p>
          <a:p>
            <a:pPr lvl="1" eaLnBrk="1" hangingPunct="1">
              <a:lnSpc>
                <a:spcPct val="80000"/>
              </a:lnSpc>
            </a:pPr>
            <a:r>
              <a:rPr lang="en-US" altLang="en-US" sz="2000" dirty="0" smtClean="0"/>
              <a:t>the comparisons occur in </a:t>
            </a:r>
            <a:r>
              <a:rPr lang="en-US" altLang="en-US" sz="2000" dirty="0" smtClean="0">
                <a:latin typeface="Courier New" panose="02070309020205020404" pitchFamily="49" charset="0"/>
              </a:rPr>
              <a:t>reheapDown</a:t>
            </a:r>
            <a:r>
              <a:rPr lang="en-US" altLang="en-US" sz="2000" dirty="0" smtClean="0"/>
              <a:t> (actually in its helper method </a:t>
            </a:r>
            <a:r>
              <a:rPr lang="en-US" altLang="en-US" sz="2000" dirty="0" smtClean="0">
                <a:latin typeface="Courier New" panose="02070309020205020404" pitchFamily="49" charset="0"/>
              </a:rPr>
              <a:t>newHole</a:t>
            </a:r>
            <a:r>
              <a:rPr lang="en-US" altLang="en-US" sz="2000" dirty="0" smtClean="0"/>
              <a:t>)</a:t>
            </a:r>
          </a:p>
          <a:p>
            <a:pPr lvl="1" eaLnBrk="1" hangingPunct="1">
              <a:lnSpc>
                <a:spcPct val="80000"/>
              </a:lnSpc>
            </a:pPr>
            <a:r>
              <a:rPr lang="en-US" altLang="en-US" sz="2000" dirty="0" smtClean="0"/>
              <a:t>a complete binary tree with </a:t>
            </a:r>
            <a:r>
              <a:rPr lang="en-US" altLang="en-US" sz="2000" i="1" dirty="0" smtClean="0"/>
              <a:t>N</a:t>
            </a:r>
            <a:r>
              <a:rPr lang="en-US" altLang="en-US" sz="2000" dirty="0" smtClean="0"/>
              <a:t> nodes has O(log</a:t>
            </a:r>
            <a:r>
              <a:rPr lang="en-US" altLang="en-US" sz="2000" baseline="-25000" dirty="0" smtClean="0"/>
              <a:t>2</a:t>
            </a:r>
            <a:r>
              <a:rPr lang="en-US" altLang="en-US" sz="2000" dirty="0" smtClean="0"/>
              <a:t>(</a:t>
            </a:r>
            <a:r>
              <a:rPr lang="en-US" altLang="en-US" sz="2000" i="1" dirty="0" smtClean="0"/>
              <a:t>N</a:t>
            </a:r>
            <a:r>
              <a:rPr lang="en-US" altLang="en-US" sz="2000" dirty="0" smtClean="0"/>
              <a:t> + 1)) levels</a:t>
            </a:r>
          </a:p>
          <a:p>
            <a:pPr lvl="1" eaLnBrk="1" hangingPunct="1">
              <a:lnSpc>
                <a:spcPct val="80000"/>
              </a:lnSpc>
            </a:pPr>
            <a:r>
              <a:rPr lang="en-US" altLang="en-US" sz="2000" dirty="0" smtClean="0"/>
              <a:t>in the worst cases, then, if the root element had to be bumped down to a leaf position, the </a:t>
            </a:r>
            <a:r>
              <a:rPr lang="en-US" altLang="en-US" sz="2000" dirty="0" smtClean="0">
                <a:latin typeface="Courier New" panose="02070309020205020404" pitchFamily="49" charset="0"/>
              </a:rPr>
              <a:t>reheapDown</a:t>
            </a:r>
            <a:r>
              <a:rPr lang="en-US" altLang="en-US" sz="2000" dirty="0" smtClean="0"/>
              <a:t> method would make O(log</a:t>
            </a:r>
            <a:r>
              <a:rPr lang="en-US" altLang="en-US" sz="2000" baseline="-25000" dirty="0" smtClean="0"/>
              <a:t>2</a:t>
            </a:r>
            <a:r>
              <a:rPr lang="en-US" altLang="en-US" sz="2000" i="1" dirty="0" smtClean="0"/>
              <a:t>N</a:t>
            </a:r>
            <a:r>
              <a:rPr lang="en-US" altLang="en-US" sz="2000" dirty="0" smtClean="0"/>
              <a:t>) comparisons. </a:t>
            </a:r>
          </a:p>
          <a:p>
            <a:pPr lvl="1" eaLnBrk="1" hangingPunct="1">
              <a:lnSpc>
                <a:spcPct val="80000"/>
              </a:lnSpc>
            </a:pPr>
            <a:r>
              <a:rPr lang="en-US" altLang="en-US" sz="2000" dirty="0" smtClean="0"/>
              <a:t>so method </a:t>
            </a:r>
            <a:r>
              <a:rPr lang="en-US" altLang="en-US" sz="2000" dirty="0" smtClean="0">
                <a:latin typeface="Courier New" panose="02070309020205020404" pitchFamily="49" charset="0"/>
              </a:rPr>
              <a:t>reheapDown</a:t>
            </a:r>
            <a:r>
              <a:rPr lang="en-US" altLang="en-US" sz="2000" dirty="0" smtClean="0"/>
              <a:t> is O(log2</a:t>
            </a:r>
            <a:r>
              <a:rPr lang="en-US" altLang="en-US" sz="2000" i="1" dirty="0" smtClean="0"/>
              <a:t>N</a:t>
            </a:r>
            <a:r>
              <a:rPr lang="en-US" altLang="en-US" sz="2000" dirty="0" smtClean="0"/>
              <a:t>)</a:t>
            </a:r>
          </a:p>
          <a:p>
            <a:pPr lvl="1" eaLnBrk="1" hangingPunct="1">
              <a:lnSpc>
                <a:spcPct val="80000"/>
              </a:lnSpc>
            </a:pPr>
            <a:r>
              <a:rPr lang="en-US" altLang="en-US" sz="2000" dirty="0" smtClean="0"/>
              <a:t>multiplying this activity by the </a:t>
            </a:r>
            <a:r>
              <a:rPr lang="en-US" altLang="en-US" sz="2000" i="1" dirty="0" smtClean="0"/>
              <a:t>N</a:t>
            </a:r>
            <a:r>
              <a:rPr lang="en-US" altLang="en-US" sz="2000" dirty="0" smtClean="0"/>
              <a:t> </a:t>
            </a:r>
            <a:r>
              <a:rPr lang="en-US" altLang="en-US" sz="2000" b="1" dirty="0" smtClean="0">
                <a:cs typeface="Arial" panose="020B0604020202020204" pitchFamily="34" charset="0"/>
              </a:rPr>
              <a:t>─</a:t>
            </a:r>
            <a:r>
              <a:rPr lang="en-US" altLang="en-US" sz="2000" dirty="0" smtClean="0"/>
              <a:t> 1 iterations shows that the sorting loop is O(</a:t>
            </a:r>
            <a:r>
              <a:rPr lang="en-US" altLang="en-US" sz="2000" i="1" dirty="0" smtClean="0"/>
              <a:t>N </a:t>
            </a:r>
            <a:r>
              <a:rPr lang="en-US" altLang="en-US" sz="2000" dirty="0" smtClean="0"/>
              <a:t>log</a:t>
            </a:r>
            <a:r>
              <a:rPr lang="en-US" altLang="en-US" sz="2000" baseline="-25000" dirty="0" smtClean="0"/>
              <a:t>2</a:t>
            </a:r>
            <a:r>
              <a:rPr lang="en-US" altLang="en-US" sz="2000" i="1" dirty="0" smtClean="0"/>
              <a:t>N</a:t>
            </a:r>
            <a:r>
              <a:rPr lang="en-US" altLang="en-US" sz="2000" dirty="0" smtClean="0"/>
              <a:t>).</a:t>
            </a:r>
          </a:p>
          <a:p>
            <a:pPr eaLnBrk="1" hangingPunct="1">
              <a:lnSpc>
                <a:spcPct val="80000"/>
              </a:lnSpc>
            </a:pPr>
            <a:r>
              <a:rPr lang="en-US" altLang="en-US" sz="2400" dirty="0" smtClean="0"/>
              <a:t>Combining the original heap build, which is O(</a:t>
            </a:r>
            <a:r>
              <a:rPr lang="en-US" altLang="en-US" sz="2400" i="1" dirty="0" smtClean="0"/>
              <a:t>N</a:t>
            </a:r>
            <a:r>
              <a:rPr lang="en-US" altLang="en-US" sz="2400" dirty="0" smtClean="0"/>
              <a:t>), and the sorting loop, we can see that Heap Sort requires O(</a:t>
            </a:r>
            <a:r>
              <a:rPr lang="en-US" altLang="en-US" sz="2400" i="1" dirty="0" smtClean="0"/>
              <a:t>N </a:t>
            </a:r>
            <a:r>
              <a:rPr lang="en-US" altLang="en-US" sz="2400" dirty="0" smtClean="0"/>
              <a:t>log</a:t>
            </a:r>
            <a:r>
              <a:rPr lang="en-US" altLang="en-US" sz="2400" baseline="-25000" dirty="0" smtClean="0"/>
              <a:t>2</a:t>
            </a:r>
            <a:r>
              <a:rPr lang="en-US" altLang="en-US" sz="2400" i="1" dirty="0" smtClean="0"/>
              <a:t>N</a:t>
            </a:r>
            <a:r>
              <a:rPr lang="en-US" altLang="en-US" sz="2400" dirty="0" smtClean="0"/>
              <a:t>) comparisons. </a:t>
            </a:r>
          </a:p>
        </p:txBody>
      </p:sp>
    </p:spTree>
    <p:extLst>
      <p:ext uri="{BB962C8B-B14F-4D97-AF65-F5344CB8AC3E}">
        <p14:creationId xmlns:p14="http://schemas.microsoft.com/office/powerpoint/2010/main" val="2219903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z="4000" dirty="0" smtClean="0"/>
              <a:t>The Heap Sort</a:t>
            </a:r>
          </a:p>
        </p:txBody>
      </p:sp>
      <p:sp>
        <p:nvSpPr>
          <p:cNvPr id="63491" name="Rectangle 3"/>
          <p:cNvSpPr>
            <a:spLocks noGrp="1" noChangeArrowheads="1"/>
          </p:cNvSpPr>
          <p:nvPr>
            <p:ph type="body" idx="1"/>
          </p:nvPr>
        </p:nvSpPr>
        <p:spPr/>
        <p:txBody>
          <a:bodyPr/>
          <a:lstStyle/>
          <a:p>
            <a:pPr eaLnBrk="1" hangingPunct="1">
              <a:lnSpc>
                <a:spcPct val="90000"/>
              </a:lnSpc>
            </a:pPr>
            <a:r>
              <a:rPr lang="en-US" altLang="en-US" sz="2800" dirty="0" smtClean="0"/>
              <a:t>For small arrays, </a:t>
            </a:r>
            <a:r>
              <a:rPr lang="en-US" altLang="en-US" sz="2800" dirty="0" smtClean="0">
                <a:latin typeface="Courier New" panose="02070309020205020404" pitchFamily="49" charset="0"/>
              </a:rPr>
              <a:t>heapSort</a:t>
            </a:r>
            <a:r>
              <a:rPr lang="en-US" altLang="en-US" sz="2800" dirty="0" smtClean="0"/>
              <a:t> is not very efficient because of all the “overhead.” </a:t>
            </a:r>
          </a:p>
          <a:p>
            <a:pPr eaLnBrk="1" hangingPunct="1">
              <a:lnSpc>
                <a:spcPct val="90000"/>
              </a:lnSpc>
            </a:pPr>
            <a:r>
              <a:rPr lang="en-US" altLang="en-US" sz="2800" dirty="0" smtClean="0"/>
              <a:t>For large arrays, however, </a:t>
            </a:r>
            <a:r>
              <a:rPr lang="en-US" altLang="en-US" sz="2800" dirty="0" smtClean="0">
                <a:latin typeface="Courier New" panose="02070309020205020404" pitchFamily="49" charset="0"/>
              </a:rPr>
              <a:t>heapSort</a:t>
            </a:r>
            <a:r>
              <a:rPr lang="en-US" altLang="en-US" sz="2800" dirty="0" smtClean="0"/>
              <a:t> is very efficient.</a:t>
            </a:r>
          </a:p>
          <a:p>
            <a:pPr eaLnBrk="1" hangingPunct="1">
              <a:lnSpc>
                <a:spcPct val="90000"/>
              </a:lnSpc>
            </a:pPr>
            <a:r>
              <a:rPr lang="en-US" altLang="en-US" sz="2800" dirty="0" smtClean="0"/>
              <a:t>Unlike Quick Sort, Heap Sort’s efficiency is not affected by the initial order of the elements.</a:t>
            </a:r>
          </a:p>
          <a:p>
            <a:pPr eaLnBrk="1" hangingPunct="1">
              <a:lnSpc>
                <a:spcPct val="90000"/>
              </a:lnSpc>
            </a:pPr>
            <a:r>
              <a:rPr lang="en-US" altLang="en-US" sz="2800" dirty="0" smtClean="0"/>
              <a:t>Heap Sort is also efficient in terms of space – it only requires constant extra space. </a:t>
            </a:r>
          </a:p>
          <a:p>
            <a:pPr eaLnBrk="1" hangingPunct="1">
              <a:lnSpc>
                <a:spcPct val="90000"/>
              </a:lnSpc>
            </a:pPr>
            <a:r>
              <a:rPr lang="en-US" altLang="en-US" sz="2800" dirty="0" smtClean="0"/>
              <a:t>Heap Sort is an elegant, fast, robust, space efficient algorithm!</a:t>
            </a:r>
          </a:p>
          <a:p>
            <a:pPr eaLnBrk="1" hangingPunct="1">
              <a:lnSpc>
                <a:spcPct val="90000"/>
              </a:lnSpc>
            </a:pPr>
            <a:endParaRPr lang="en-US" altLang="en-US" sz="2800" dirty="0" smtClean="0"/>
          </a:p>
        </p:txBody>
      </p:sp>
    </p:spTree>
    <p:extLst>
      <p:ext uri="{BB962C8B-B14F-4D97-AF65-F5344CB8AC3E}">
        <p14:creationId xmlns:p14="http://schemas.microsoft.com/office/powerpoint/2010/main" val="295378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3491">
                                            <p:txEl>
                                              <p:pRg st="4" end="4"/>
                                            </p:txEl>
                                          </p:spTgt>
                                        </p:tgtEl>
                                        <p:attrNameLst>
                                          <p:attrName>style.visibility</p:attrName>
                                        </p:attrNameLst>
                                      </p:cBhvr>
                                      <p:to>
                                        <p:strVal val="visible"/>
                                      </p:to>
                                    </p:set>
                                    <p:anim calcmode="lin" valueType="num">
                                      <p:cBhvr>
                                        <p:cTn id="7" dur="1000" fill="hold"/>
                                        <p:tgtEl>
                                          <p:spTgt spid="63491">
                                            <p:txEl>
                                              <p:pRg st="4" end="4"/>
                                            </p:txEl>
                                          </p:spTgt>
                                        </p:tgtEl>
                                        <p:attrNameLst>
                                          <p:attrName>ppt_w</p:attrName>
                                        </p:attrNameLst>
                                      </p:cBhvr>
                                      <p:tavLst>
                                        <p:tav tm="0">
                                          <p:val>
                                            <p:fltVal val="0"/>
                                          </p:val>
                                        </p:tav>
                                        <p:tav tm="100000">
                                          <p:val>
                                            <p:strVal val="#ppt_w"/>
                                          </p:val>
                                        </p:tav>
                                      </p:tavLst>
                                    </p:anim>
                                    <p:anim calcmode="lin" valueType="num">
                                      <p:cBhvr>
                                        <p:cTn id="8" dur="1000" fill="hold"/>
                                        <p:tgtEl>
                                          <p:spTgt spid="63491">
                                            <p:txEl>
                                              <p:pRg st="4" end="4"/>
                                            </p:txEl>
                                          </p:spTgt>
                                        </p:tgtEl>
                                        <p:attrNameLst>
                                          <p:attrName>ppt_h</p:attrName>
                                        </p:attrNameLst>
                                      </p:cBhvr>
                                      <p:tavLst>
                                        <p:tav tm="0">
                                          <p:val>
                                            <p:fltVal val="0"/>
                                          </p:val>
                                        </p:tav>
                                        <p:tav tm="100000">
                                          <p:val>
                                            <p:strVal val="#ppt_h"/>
                                          </p:val>
                                        </p:tav>
                                      </p:tavLst>
                                    </p:anim>
                                    <p:anim calcmode="lin" valueType="num">
                                      <p:cBhvr>
                                        <p:cTn id="9" dur="1000" fill="hold"/>
                                        <p:tgtEl>
                                          <p:spTgt spid="63491">
                                            <p:txEl>
                                              <p:pRg st="4" end="4"/>
                                            </p:txEl>
                                          </p:spTgt>
                                        </p:tgtEl>
                                        <p:attrNameLst>
                                          <p:attrName>style.rotation</p:attrName>
                                        </p:attrNameLst>
                                      </p:cBhvr>
                                      <p:tavLst>
                                        <p:tav tm="0">
                                          <p:val>
                                            <p:fltVal val="90"/>
                                          </p:val>
                                        </p:tav>
                                        <p:tav tm="100000">
                                          <p:val>
                                            <p:fltVal val="0"/>
                                          </p:val>
                                        </p:tav>
                                      </p:tavLst>
                                    </p:anim>
                                    <p:animEffect transition="in" filter="fade">
                                      <p:cBhvr>
                                        <p:cTn id="10" dur="10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Sorting Algorithms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846" y="1905000"/>
            <a:ext cx="8792308" cy="3810000"/>
          </a:xfrm>
          <a:prstGeom prst="rect">
            <a:avLst/>
          </a:prstGeom>
        </p:spPr>
      </p:pic>
    </p:spTree>
    <p:extLst>
      <p:ext uri="{BB962C8B-B14F-4D97-AF65-F5344CB8AC3E}">
        <p14:creationId xmlns:p14="http://schemas.microsoft.com/office/powerpoint/2010/main" val="1054968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sz="4000" dirty="0" smtClean="0"/>
              <a:t>11.4 </a:t>
            </a:r>
            <a:r>
              <a:rPr lang="en-US" altLang="en-US" sz="4000" dirty="0" smtClean="0"/>
              <a:t>More Sorting Considerations</a:t>
            </a:r>
          </a:p>
        </p:txBody>
      </p:sp>
      <p:sp>
        <p:nvSpPr>
          <p:cNvPr id="64515" name="Rectangle 3"/>
          <p:cNvSpPr>
            <a:spLocks noGrp="1" noChangeArrowheads="1"/>
          </p:cNvSpPr>
          <p:nvPr>
            <p:ph type="body" idx="1"/>
          </p:nvPr>
        </p:nvSpPr>
        <p:spPr/>
        <p:txBody>
          <a:bodyPr/>
          <a:lstStyle/>
          <a:p>
            <a:pPr eaLnBrk="1" hangingPunct="1"/>
            <a:r>
              <a:rPr lang="en-US" altLang="en-US" dirty="0" smtClean="0"/>
              <a:t>In this section we wrap up our coverage of sorting by </a:t>
            </a:r>
          </a:p>
          <a:p>
            <a:pPr lvl="1" eaLnBrk="1" hangingPunct="1"/>
            <a:r>
              <a:rPr lang="en-US" altLang="en-US" dirty="0" smtClean="0"/>
              <a:t>revisiting testing </a:t>
            </a:r>
          </a:p>
          <a:p>
            <a:pPr lvl="1" eaLnBrk="1" hangingPunct="1"/>
            <a:r>
              <a:rPr lang="en-US" altLang="en-US" dirty="0" smtClean="0"/>
              <a:t>revisiting efficiency</a:t>
            </a:r>
          </a:p>
          <a:p>
            <a:pPr lvl="1" eaLnBrk="1" hangingPunct="1"/>
            <a:r>
              <a:rPr lang="en-US" altLang="en-US" dirty="0" smtClean="0"/>
              <a:t>discussing special concerns involved with sorting objects rather than primitive types</a:t>
            </a:r>
          </a:p>
          <a:p>
            <a:pPr lvl="1" eaLnBrk="1" hangingPunct="1"/>
            <a:r>
              <a:rPr lang="en-US" altLang="en-US" dirty="0" smtClean="0"/>
              <a:t>considering the “stability” of sorting algorithms</a:t>
            </a:r>
          </a:p>
        </p:txBody>
      </p:sp>
    </p:spTree>
    <p:extLst>
      <p:ext uri="{BB962C8B-B14F-4D97-AF65-F5344CB8AC3E}">
        <p14:creationId xmlns:p14="http://schemas.microsoft.com/office/powerpoint/2010/main" val="3448869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sz="4000" dirty="0" smtClean="0"/>
              <a:t>Testing</a:t>
            </a:r>
          </a:p>
        </p:txBody>
      </p:sp>
      <p:sp>
        <p:nvSpPr>
          <p:cNvPr id="65539" name="Rectangle 3"/>
          <p:cNvSpPr>
            <a:spLocks noGrp="1" noChangeArrowheads="1"/>
          </p:cNvSpPr>
          <p:nvPr>
            <p:ph type="body" idx="1"/>
          </p:nvPr>
        </p:nvSpPr>
        <p:spPr/>
        <p:txBody>
          <a:bodyPr/>
          <a:lstStyle/>
          <a:p>
            <a:pPr eaLnBrk="1" hangingPunct="1"/>
            <a:r>
              <a:rPr lang="en-US" altLang="en-US" smtClean="0"/>
              <a:t>To thoroughly test our sorting methods we should </a:t>
            </a:r>
          </a:p>
          <a:p>
            <a:pPr lvl="1" eaLnBrk="1" hangingPunct="1"/>
            <a:r>
              <a:rPr lang="en-US" altLang="en-US" smtClean="0"/>
              <a:t>vary the size of the array</a:t>
            </a:r>
          </a:p>
          <a:p>
            <a:pPr lvl="1" eaLnBrk="1" hangingPunct="1"/>
            <a:r>
              <a:rPr lang="en-US" altLang="en-US" smtClean="0"/>
              <a:t>vary the original order of the array</a:t>
            </a:r>
          </a:p>
          <a:p>
            <a:pPr lvl="2" eaLnBrk="1" hangingPunct="1"/>
            <a:r>
              <a:rPr lang="en-US" altLang="en-US" smtClean="0"/>
              <a:t>Random order</a:t>
            </a:r>
          </a:p>
          <a:p>
            <a:pPr lvl="2" eaLnBrk="1" hangingPunct="1"/>
            <a:r>
              <a:rPr lang="en-US" altLang="en-US" smtClean="0"/>
              <a:t>Reverse order</a:t>
            </a:r>
          </a:p>
          <a:p>
            <a:pPr lvl="2" eaLnBrk="1" hangingPunct="1"/>
            <a:r>
              <a:rPr lang="en-US" altLang="en-US" smtClean="0"/>
              <a:t>Almost sorted</a:t>
            </a:r>
          </a:p>
          <a:p>
            <a:pPr lvl="2" eaLnBrk="1" hangingPunct="1"/>
            <a:r>
              <a:rPr lang="en-US" altLang="en-US" smtClean="0"/>
              <a:t>All identical elements</a:t>
            </a:r>
          </a:p>
          <a:p>
            <a:pPr eaLnBrk="1" hangingPunct="1"/>
            <a:endParaRPr lang="en-US" altLang="en-US" smtClean="0"/>
          </a:p>
        </p:txBody>
      </p:sp>
    </p:spTree>
    <p:extLst>
      <p:ext uri="{BB962C8B-B14F-4D97-AF65-F5344CB8AC3E}">
        <p14:creationId xmlns:p14="http://schemas.microsoft.com/office/powerpoint/2010/main" val="38396211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sz="4000" dirty="0" smtClean="0"/>
              <a:t>Efficiency</a:t>
            </a:r>
          </a:p>
        </p:txBody>
      </p:sp>
      <p:sp>
        <p:nvSpPr>
          <p:cNvPr id="66563" name="Rectangle 3"/>
          <p:cNvSpPr>
            <a:spLocks noGrp="1" noChangeArrowheads="1"/>
          </p:cNvSpPr>
          <p:nvPr>
            <p:ph type="body" idx="1"/>
          </p:nvPr>
        </p:nvSpPr>
        <p:spPr/>
        <p:txBody>
          <a:bodyPr/>
          <a:lstStyle/>
          <a:p>
            <a:pPr eaLnBrk="1" hangingPunct="1"/>
            <a:r>
              <a:rPr lang="en-US" altLang="en-US" sz="2800" dirty="0" smtClean="0"/>
              <a:t>When N is small the simple sorts may be more efficient than the “fast” sorts because they require less overhead.</a:t>
            </a:r>
          </a:p>
          <a:p>
            <a:pPr eaLnBrk="1" hangingPunct="1"/>
            <a:r>
              <a:rPr lang="en-US" altLang="en-US" sz="2800" dirty="0" smtClean="0"/>
              <a:t>Sometimes it may be desirable, for efficiency considerations, to streamline the code as much as possible, even at the expense of readability. For instance, instead of using a </a:t>
            </a:r>
            <a:r>
              <a:rPr lang="en-US" altLang="en-US" sz="2800" dirty="0" smtClean="0">
                <a:latin typeface="Courier New" panose="02070309020205020404" pitchFamily="49" charset="0"/>
              </a:rPr>
              <a:t>swap</a:t>
            </a:r>
            <a:r>
              <a:rPr lang="en-US" altLang="en-US" sz="2800" dirty="0" smtClean="0"/>
              <a:t> method directly code the swap operation within the sorting method.</a:t>
            </a:r>
          </a:p>
        </p:txBody>
      </p:sp>
    </p:spTree>
    <p:extLst>
      <p:ext uri="{BB962C8B-B14F-4D97-AF65-F5344CB8AC3E}">
        <p14:creationId xmlns:p14="http://schemas.microsoft.com/office/powerpoint/2010/main" val="3066493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en-US" sz="4000" dirty="0" smtClean="0"/>
              <a:t>Special Concerns when Sorting Objects</a:t>
            </a:r>
          </a:p>
        </p:txBody>
      </p:sp>
      <p:sp>
        <p:nvSpPr>
          <p:cNvPr id="67587" name="Rectangle 4"/>
          <p:cNvSpPr>
            <a:spLocks noGrp="1" noChangeArrowheads="1"/>
          </p:cNvSpPr>
          <p:nvPr>
            <p:ph type="body" sz="half" idx="1"/>
          </p:nvPr>
        </p:nvSpPr>
        <p:spPr/>
        <p:txBody>
          <a:bodyPr/>
          <a:lstStyle/>
          <a:p>
            <a:pPr eaLnBrk="1" hangingPunct="1"/>
            <a:r>
              <a:rPr lang="en-US" altLang="en-US" sz="2800" dirty="0" smtClean="0"/>
              <a:t>When sorting an array of objects we are manipulating references to the object, and not the objects themselves</a:t>
            </a:r>
          </a:p>
        </p:txBody>
      </p:sp>
      <p:pic>
        <p:nvPicPr>
          <p:cNvPr id="67588" name="Picture 6" descr="37461_CH10_FIG1018"/>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81000" y="3513138"/>
            <a:ext cx="8305800" cy="3067050"/>
          </a:xfrm>
          <a:noFill/>
        </p:spPr>
      </p:pic>
    </p:spTree>
    <p:extLst>
      <p:ext uri="{BB962C8B-B14F-4D97-AF65-F5344CB8AC3E}">
        <p14:creationId xmlns:p14="http://schemas.microsoft.com/office/powerpoint/2010/main" val="9207102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sz="4000" dirty="0" smtClean="0"/>
              <a:t>Stability of a Sorting Algorithm</a:t>
            </a:r>
          </a:p>
        </p:txBody>
      </p:sp>
      <p:sp>
        <p:nvSpPr>
          <p:cNvPr id="73731" name="Rectangle 3"/>
          <p:cNvSpPr>
            <a:spLocks noGrp="1" noChangeArrowheads="1"/>
          </p:cNvSpPr>
          <p:nvPr>
            <p:ph type="body" idx="1"/>
          </p:nvPr>
        </p:nvSpPr>
        <p:spPr/>
        <p:txBody>
          <a:bodyPr/>
          <a:lstStyle/>
          <a:p>
            <a:pPr eaLnBrk="1" hangingPunct="1"/>
            <a:r>
              <a:rPr lang="en-US" altLang="en-US" sz="2800" dirty="0" smtClean="0"/>
              <a:t>Stable Sort: A sorting algorithm that preserves the order of duplicates</a:t>
            </a:r>
          </a:p>
          <a:p>
            <a:pPr eaLnBrk="1" hangingPunct="1"/>
            <a:r>
              <a:rPr lang="en-US" altLang="en-US" sz="2800" dirty="0" smtClean="0"/>
              <a:t>Of the sorts that we have discussed in this book, only </a:t>
            </a:r>
            <a:r>
              <a:rPr lang="en-US" altLang="en-US" sz="2800" dirty="0" smtClean="0">
                <a:latin typeface="Courier New" panose="02070309020205020404" pitchFamily="49" charset="0"/>
              </a:rPr>
              <a:t>heapSort</a:t>
            </a:r>
            <a:r>
              <a:rPr lang="en-US" altLang="en-US" sz="2800" dirty="0" smtClean="0"/>
              <a:t> and </a:t>
            </a:r>
            <a:r>
              <a:rPr lang="en-US" altLang="en-US" sz="2800" dirty="0" smtClean="0">
                <a:latin typeface="Courier New" panose="02070309020205020404" pitchFamily="49" charset="0"/>
              </a:rPr>
              <a:t>quickSort</a:t>
            </a:r>
            <a:r>
              <a:rPr lang="en-US" altLang="en-US" sz="2800" dirty="0" smtClean="0"/>
              <a:t> are inherently unstable</a:t>
            </a:r>
          </a:p>
          <a:p>
            <a:pPr eaLnBrk="1" hangingPunct="1">
              <a:buFontTx/>
              <a:buNone/>
            </a:pPr>
            <a:endParaRPr lang="en-US" altLang="en-US" sz="2800" dirty="0" smtClean="0"/>
          </a:p>
        </p:txBody>
      </p:sp>
    </p:spTree>
    <p:extLst>
      <p:ext uri="{BB962C8B-B14F-4D97-AF65-F5344CB8AC3E}">
        <p14:creationId xmlns:p14="http://schemas.microsoft.com/office/powerpoint/2010/main" val="34386793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z="4000" dirty="0" smtClean="0"/>
              <a:t>11.5 </a:t>
            </a:r>
            <a:r>
              <a:rPr lang="en-US" altLang="en-US" sz="4000" dirty="0" smtClean="0"/>
              <a:t>Searching</a:t>
            </a:r>
          </a:p>
        </p:txBody>
      </p:sp>
      <p:sp>
        <p:nvSpPr>
          <p:cNvPr id="74755" name="Rectangle 3"/>
          <p:cNvSpPr>
            <a:spLocks noGrp="1" noChangeArrowheads="1"/>
          </p:cNvSpPr>
          <p:nvPr>
            <p:ph type="body" idx="1"/>
          </p:nvPr>
        </p:nvSpPr>
        <p:spPr/>
        <p:txBody>
          <a:bodyPr/>
          <a:lstStyle/>
          <a:p>
            <a:pPr eaLnBrk="1" hangingPunct="1">
              <a:lnSpc>
                <a:spcPct val="90000"/>
              </a:lnSpc>
            </a:pPr>
            <a:r>
              <a:rPr lang="en-US" altLang="en-US" sz="2800" dirty="0"/>
              <a:t>This section reviews material scattered throughout the text related to searching. </a:t>
            </a:r>
            <a:endParaRPr lang="en-US" altLang="en-US" sz="2800" dirty="0" smtClean="0"/>
          </a:p>
          <a:p>
            <a:pPr eaLnBrk="1" hangingPunct="1">
              <a:lnSpc>
                <a:spcPct val="90000"/>
              </a:lnSpc>
            </a:pPr>
            <a:r>
              <a:rPr lang="en-US" altLang="en-US" sz="2800" dirty="0" smtClean="0"/>
              <a:t>Here </a:t>
            </a:r>
            <a:r>
              <a:rPr lang="en-US" altLang="en-US" sz="2800" dirty="0"/>
              <a:t>we </a:t>
            </a:r>
            <a:r>
              <a:rPr lang="en-US" altLang="en-US" sz="2800" dirty="0" smtClean="0"/>
              <a:t>bring </a:t>
            </a:r>
            <a:r>
              <a:rPr lang="en-US" altLang="en-US" sz="2800" dirty="0"/>
              <a:t>these topics together to be considered in relationship to each other to gain an </a:t>
            </a:r>
            <a:r>
              <a:rPr lang="en-US" altLang="en-US" sz="2800" dirty="0" smtClean="0"/>
              <a:t>overall </a:t>
            </a:r>
            <a:r>
              <a:rPr lang="en-US" altLang="en-US" sz="2800" dirty="0"/>
              <a:t>perspective. </a:t>
            </a:r>
            <a:endParaRPr lang="en-US" altLang="en-US" sz="2800" dirty="0" smtClean="0"/>
          </a:p>
          <a:p>
            <a:pPr eaLnBrk="1" hangingPunct="1">
              <a:lnSpc>
                <a:spcPct val="90000"/>
              </a:lnSpc>
            </a:pPr>
            <a:r>
              <a:rPr lang="en-US" altLang="en-US" sz="2800" dirty="0" smtClean="0"/>
              <a:t>Searching </a:t>
            </a:r>
            <a:r>
              <a:rPr lang="en-US" altLang="en-US" sz="2800" dirty="0"/>
              <a:t>is a crucially important information processing activity. Options </a:t>
            </a:r>
            <a:r>
              <a:rPr lang="en-US" altLang="en-US" sz="2800" dirty="0" smtClean="0"/>
              <a:t>are </a:t>
            </a:r>
            <a:r>
              <a:rPr lang="en-US" altLang="en-US" sz="2800" dirty="0"/>
              <a:t>closely related to the way data is structured and organized.</a:t>
            </a:r>
          </a:p>
          <a:p>
            <a:pPr marL="0" indent="0" eaLnBrk="1" hangingPunct="1">
              <a:lnSpc>
                <a:spcPct val="90000"/>
              </a:lnSpc>
              <a:buNone/>
            </a:pPr>
            <a:endParaRPr lang="en-US" altLang="en-US" sz="2800" dirty="0" smtClean="0"/>
          </a:p>
        </p:txBody>
      </p:sp>
    </p:spTree>
    <p:extLst>
      <p:ext uri="{BB962C8B-B14F-4D97-AF65-F5344CB8AC3E}">
        <p14:creationId xmlns:p14="http://schemas.microsoft.com/office/powerpoint/2010/main" val="3216580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4000" dirty="0" smtClean="0"/>
              <a:t>Sequential </a:t>
            </a:r>
            <a:r>
              <a:rPr lang="en-US" altLang="en-US" sz="4000" dirty="0" smtClean="0"/>
              <a:t>Searching</a:t>
            </a:r>
          </a:p>
        </p:txBody>
      </p:sp>
      <p:sp>
        <p:nvSpPr>
          <p:cNvPr id="75779" name="Rectangle 3"/>
          <p:cNvSpPr>
            <a:spLocks noGrp="1" noChangeArrowheads="1"/>
          </p:cNvSpPr>
          <p:nvPr>
            <p:ph type="body" idx="1"/>
          </p:nvPr>
        </p:nvSpPr>
        <p:spPr/>
        <p:txBody>
          <a:bodyPr/>
          <a:lstStyle/>
          <a:p>
            <a:pPr eaLnBrk="1" hangingPunct="1">
              <a:lnSpc>
                <a:spcPct val="80000"/>
              </a:lnSpc>
            </a:pPr>
            <a:r>
              <a:rPr lang="en-US" altLang="en-US" sz="2400" dirty="0" smtClean="0"/>
              <a:t>If we want to add elements as quickly as possible to a </a:t>
            </a:r>
            <a:r>
              <a:rPr lang="en-US" altLang="en-US" sz="2400" dirty="0" smtClean="0"/>
              <a:t>collection, </a:t>
            </a:r>
            <a:r>
              <a:rPr lang="en-US" altLang="en-US" sz="2400" dirty="0" smtClean="0"/>
              <a:t>and we are not as concerned about how long it takes to find them we would put the element </a:t>
            </a:r>
          </a:p>
          <a:p>
            <a:pPr lvl="1" eaLnBrk="1" hangingPunct="1">
              <a:lnSpc>
                <a:spcPct val="80000"/>
              </a:lnSpc>
            </a:pPr>
            <a:r>
              <a:rPr lang="en-US" altLang="en-US" sz="2000" dirty="0" smtClean="0"/>
              <a:t>into the last slot in an array-based </a:t>
            </a:r>
            <a:r>
              <a:rPr lang="en-US" altLang="en-US" sz="2000" dirty="0" smtClean="0"/>
              <a:t>collection </a:t>
            </a:r>
            <a:endParaRPr lang="en-US" altLang="en-US" sz="2000" dirty="0" smtClean="0"/>
          </a:p>
          <a:p>
            <a:pPr lvl="1" eaLnBrk="1" hangingPunct="1">
              <a:lnSpc>
                <a:spcPct val="80000"/>
              </a:lnSpc>
            </a:pPr>
            <a:r>
              <a:rPr lang="en-US" altLang="en-US" sz="2000" dirty="0" smtClean="0"/>
              <a:t>into the first slot in a linked </a:t>
            </a:r>
            <a:r>
              <a:rPr lang="en-US" altLang="en-US" sz="2000" dirty="0" smtClean="0"/>
              <a:t>collection</a:t>
            </a:r>
            <a:endParaRPr lang="en-US" altLang="en-US" sz="2000" dirty="0" smtClean="0"/>
          </a:p>
          <a:p>
            <a:pPr eaLnBrk="1" hangingPunct="1">
              <a:lnSpc>
                <a:spcPct val="80000"/>
              </a:lnSpc>
            </a:pPr>
            <a:r>
              <a:rPr lang="en-US" altLang="en-US" sz="2400" dirty="0" smtClean="0"/>
              <a:t>To search this </a:t>
            </a:r>
            <a:r>
              <a:rPr lang="en-US" altLang="en-US" sz="2400" dirty="0" smtClean="0"/>
              <a:t>collection </a:t>
            </a:r>
            <a:r>
              <a:rPr lang="en-US" altLang="en-US" sz="2400" dirty="0" smtClean="0"/>
              <a:t>for the element with a given key, we must use a simple </a:t>
            </a:r>
            <a:r>
              <a:rPr lang="en-US" altLang="en-US" sz="2400" i="1" dirty="0" smtClean="0"/>
              <a:t>linear</a:t>
            </a:r>
            <a:r>
              <a:rPr lang="en-US" altLang="en-US" sz="2400" dirty="0" smtClean="0"/>
              <a:t> (or </a:t>
            </a:r>
            <a:r>
              <a:rPr lang="en-US" altLang="en-US" sz="2400" i="1" dirty="0" smtClean="0"/>
              <a:t>sequential</a:t>
            </a:r>
            <a:r>
              <a:rPr lang="en-US" altLang="en-US" sz="2400" dirty="0" smtClean="0"/>
              <a:t>) </a:t>
            </a:r>
            <a:r>
              <a:rPr lang="en-US" altLang="en-US" sz="2400" i="1" dirty="0" smtClean="0"/>
              <a:t>search</a:t>
            </a:r>
          </a:p>
          <a:p>
            <a:pPr lvl="1" eaLnBrk="1" hangingPunct="1">
              <a:lnSpc>
                <a:spcPct val="80000"/>
              </a:lnSpc>
            </a:pPr>
            <a:r>
              <a:rPr lang="en-US" altLang="en-US" sz="2000" dirty="0" smtClean="0"/>
              <a:t>Beginning with the first element in the </a:t>
            </a:r>
            <a:r>
              <a:rPr lang="en-US" altLang="en-US" sz="2000" dirty="0" smtClean="0"/>
              <a:t>collection, </a:t>
            </a:r>
            <a:r>
              <a:rPr lang="en-US" altLang="en-US" sz="2000" dirty="0" smtClean="0"/>
              <a:t>we search for the desired element by examining each subsequent element’s key until either the search is successful or the </a:t>
            </a:r>
            <a:r>
              <a:rPr lang="en-US" altLang="en-US" sz="2000" dirty="0" smtClean="0"/>
              <a:t>collection </a:t>
            </a:r>
            <a:r>
              <a:rPr lang="en-US" altLang="en-US" sz="2000" dirty="0" smtClean="0"/>
              <a:t>is exhausted.</a:t>
            </a:r>
          </a:p>
          <a:p>
            <a:pPr lvl="1" eaLnBrk="1" hangingPunct="1">
              <a:lnSpc>
                <a:spcPct val="80000"/>
              </a:lnSpc>
            </a:pPr>
            <a:r>
              <a:rPr lang="en-US" altLang="en-US" sz="2000" dirty="0" smtClean="0"/>
              <a:t>Based on the number of comparisons this search is O(</a:t>
            </a:r>
            <a:r>
              <a:rPr lang="en-US" altLang="en-US" sz="2000" i="1" dirty="0" smtClean="0"/>
              <a:t>N</a:t>
            </a:r>
            <a:r>
              <a:rPr lang="en-US" altLang="en-US" sz="2000" dirty="0" smtClean="0"/>
              <a:t>)</a:t>
            </a:r>
          </a:p>
          <a:p>
            <a:pPr lvl="1" eaLnBrk="1" hangingPunct="1">
              <a:lnSpc>
                <a:spcPct val="80000"/>
              </a:lnSpc>
            </a:pPr>
            <a:r>
              <a:rPr lang="en-US" altLang="en-US" sz="2000" dirty="0" smtClean="0"/>
              <a:t>In the worst case we have to make </a:t>
            </a:r>
            <a:r>
              <a:rPr lang="en-US" altLang="en-US" sz="2000" i="1" dirty="0" smtClean="0"/>
              <a:t>N</a:t>
            </a:r>
            <a:r>
              <a:rPr lang="en-US" altLang="en-US" sz="2000" dirty="0" smtClean="0"/>
              <a:t> key comparisons. </a:t>
            </a:r>
          </a:p>
          <a:p>
            <a:pPr lvl="1" eaLnBrk="1" hangingPunct="1">
              <a:lnSpc>
                <a:spcPct val="80000"/>
              </a:lnSpc>
            </a:pPr>
            <a:r>
              <a:rPr lang="en-US" altLang="en-US" sz="2000" dirty="0" smtClean="0"/>
              <a:t>On the average, assuming that there is an equal probability of searching for any element in the </a:t>
            </a:r>
            <a:r>
              <a:rPr lang="en-US" altLang="en-US" sz="2000" dirty="0" smtClean="0"/>
              <a:t>collection, </a:t>
            </a:r>
            <a:r>
              <a:rPr lang="en-US" altLang="en-US" sz="2000" dirty="0" smtClean="0"/>
              <a:t>we make </a:t>
            </a:r>
            <a:r>
              <a:rPr lang="en-US" altLang="en-US" sz="2000" i="1" dirty="0" smtClean="0"/>
              <a:t>N</a:t>
            </a:r>
            <a:r>
              <a:rPr lang="en-US" altLang="en-US" sz="2000" dirty="0" smtClean="0"/>
              <a:t>/2 comparisons for a successful search</a:t>
            </a:r>
          </a:p>
        </p:txBody>
      </p:sp>
    </p:spTree>
    <p:extLst>
      <p:ext uri="{BB962C8B-B14F-4D97-AF65-F5344CB8AC3E}">
        <p14:creationId xmlns:p14="http://schemas.microsoft.com/office/powerpoint/2010/main" val="959695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11.2 </a:t>
            </a:r>
            <a:r>
              <a:rPr lang="en-US" altLang="en-US" sz="4000" dirty="0" smtClean="0"/>
              <a:t>Simple Sorts</a:t>
            </a:r>
          </a:p>
        </p:txBody>
      </p:sp>
      <p:sp>
        <p:nvSpPr>
          <p:cNvPr id="8195" name="Rectangle 3"/>
          <p:cNvSpPr>
            <a:spLocks noGrp="1" noChangeArrowheads="1"/>
          </p:cNvSpPr>
          <p:nvPr>
            <p:ph type="body" idx="1"/>
          </p:nvPr>
        </p:nvSpPr>
        <p:spPr/>
        <p:txBody>
          <a:bodyPr/>
          <a:lstStyle/>
          <a:p>
            <a:pPr eaLnBrk="1" hangingPunct="1">
              <a:lnSpc>
                <a:spcPct val="90000"/>
              </a:lnSpc>
            </a:pPr>
            <a:r>
              <a:rPr lang="en-US" altLang="en-US" sz="2800" dirty="0" smtClean="0"/>
              <a:t>In this section we present three “simple” sorts</a:t>
            </a:r>
          </a:p>
          <a:p>
            <a:pPr lvl="1" eaLnBrk="1" hangingPunct="1">
              <a:lnSpc>
                <a:spcPct val="90000"/>
              </a:lnSpc>
            </a:pPr>
            <a:r>
              <a:rPr lang="en-US" altLang="en-US" sz="2400" dirty="0" smtClean="0"/>
              <a:t>Selection Sort</a:t>
            </a:r>
          </a:p>
          <a:p>
            <a:pPr lvl="1" eaLnBrk="1" hangingPunct="1">
              <a:lnSpc>
                <a:spcPct val="90000"/>
              </a:lnSpc>
            </a:pPr>
            <a:r>
              <a:rPr lang="en-US" altLang="en-US" sz="2400" dirty="0" smtClean="0"/>
              <a:t>Bubble Sort</a:t>
            </a:r>
          </a:p>
          <a:p>
            <a:pPr lvl="1" eaLnBrk="1" hangingPunct="1">
              <a:lnSpc>
                <a:spcPct val="90000"/>
              </a:lnSpc>
            </a:pPr>
            <a:r>
              <a:rPr lang="en-US" altLang="en-US" sz="2400" dirty="0" smtClean="0"/>
              <a:t>Insertion Sort</a:t>
            </a:r>
          </a:p>
          <a:p>
            <a:pPr eaLnBrk="1" hangingPunct="1">
              <a:lnSpc>
                <a:spcPct val="90000"/>
              </a:lnSpc>
            </a:pPr>
            <a:r>
              <a:rPr lang="en-US" altLang="en-US" sz="2800" dirty="0" smtClean="0"/>
              <a:t>Properties of these sorts</a:t>
            </a:r>
          </a:p>
          <a:p>
            <a:pPr lvl="1" eaLnBrk="1" hangingPunct="1">
              <a:lnSpc>
                <a:spcPct val="90000"/>
              </a:lnSpc>
            </a:pPr>
            <a:r>
              <a:rPr lang="en-US" altLang="en-US" sz="2400" dirty="0" smtClean="0"/>
              <a:t>use an unsophisticated brute force approach</a:t>
            </a:r>
          </a:p>
          <a:p>
            <a:pPr lvl="1" eaLnBrk="1" hangingPunct="1">
              <a:lnSpc>
                <a:spcPct val="90000"/>
              </a:lnSpc>
            </a:pPr>
            <a:r>
              <a:rPr lang="en-US" altLang="en-US" sz="2400" dirty="0" smtClean="0"/>
              <a:t>are not very efficient</a:t>
            </a:r>
          </a:p>
          <a:p>
            <a:pPr lvl="1" eaLnBrk="1" hangingPunct="1">
              <a:lnSpc>
                <a:spcPct val="90000"/>
              </a:lnSpc>
            </a:pPr>
            <a:r>
              <a:rPr lang="en-US" altLang="en-US" sz="2400" dirty="0" smtClean="0"/>
              <a:t>are easy to understand and to implement</a:t>
            </a:r>
          </a:p>
        </p:txBody>
      </p:sp>
    </p:spTree>
    <p:extLst>
      <p:ext uri="{BB962C8B-B14F-4D97-AF65-F5344CB8AC3E}">
        <p14:creationId xmlns:p14="http://schemas.microsoft.com/office/powerpoint/2010/main" val="22264832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274638"/>
            <a:ext cx="8229600" cy="715962"/>
          </a:xfrm>
        </p:spPr>
        <p:txBody>
          <a:bodyPr/>
          <a:lstStyle/>
          <a:p>
            <a:pPr eaLnBrk="1" hangingPunct="1"/>
            <a:r>
              <a:rPr lang="en-US" altLang="en-US" sz="4000" dirty="0" smtClean="0"/>
              <a:t>High-Probability</a:t>
            </a:r>
            <a:r>
              <a:rPr lang="en-US" altLang="en-US" dirty="0" smtClean="0"/>
              <a:t> Ordering </a:t>
            </a:r>
          </a:p>
        </p:txBody>
      </p:sp>
      <p:sp>
        <p:nvSpPr>
          <p:cNvPr id="76803" name="Rectangle 3"/>
          <p:cNvSpPr>
            <a:spLocks noGrp="1" noChangeArrowheads="1"/>
          </p:cNvSpPr>
          <p:nvPr>
            <p:ph type="body" idx="1"/>
          </p:nvPr>
        </p:nvSpPr>
        <p:spPr>
          <a:xfrm>
            <a:off x="457200" y="1143000"/>
            <a:ext cx="8229600" cy="4525963"/>
          </a:xfrm>
        </p:spPr>
        <p:txBody>
          <a:bodyPr/>
          <a:lstStyle/>
          <a:p>
            <a:pPr eaLnBrk="1" hangingPunct="1">
              <a:lnSpc>
                <a:spcPct val="90000"/>
              </a:lnSpc>
            </a:pPr>
            <a:r>
              <a:rPr lang="en-US" altLang="en-US" sz="2400" dirty="0" smtClean="0"/>
              <a:t>Sometimes certain </a:t>
            </a:r>
            <a:r>
              <a:rPr lang="en-US" altLang="en-US" sz="2400" dirty="0" smtClean="0"/>
              <a:t>collection </a:t>
            </a:r>
            <a:r>
              <a:rPr lang="en-US" altLang="en-US" sz="2400" dirty="0" smtClean="0"/>
              <a:t>elements are in much greater demand than others. We can then improve the search: </a:t>
            </a:r>
          </a:p>
          <a:p>
            <a:pPr lvl="1" eaLnBrk="1" hangingPunct="1">
              <a:lnSpc>
                <a:spcPct val="90000"/>
              </a:lnSpc>
            </a:pPr>
            <a:r>
              <a:rPr lang="en-US" altLang="en-US" sz="2000" dirty="0" smtClean="0"/>
              <a:t>Put the most-often-desired elements at the beginning of the </a:t>
            </a:r>
            <a:r>
              <a:rPr lang="en-US" altLang="en-US" sz="2000" dirty="0" smtClean="0"/>
              <a:t>collection</a:t>
            </a:r>
            <a:endParaRPr lang="en-US" altLang="en-US" sz="2000" dirty="0" smtClean="0"/>
          </a:p>
          <a:p>
            <a:pPr lvl="1" eaLnBrk="1" hangingPunct="1">
              <a:lnSpc>
                <a:spcPct val="90000"/>
              </a:lnSpc>
            </a:pPr>
            <a:r>
              <a:rPr lang="en-US" altLang="en-US" sz="2000" dirty="0" smtClean="0"/>
              <a:t>Using this scheme, we are more likely to make a hit in the first few tries, and rarely do we have to search the whole </a:t>
            </a:r>
            <a:r>
              <a:rPr lang="en-US" altLang="en-US" sz="2000" dirty="0" smtClean="0"/>
              <a:t>collection. </a:t>
            </a:r>
            <a:endParaRPr lang="en-US" altLang="en-US" sz="2000" dirty="0" smtClean="0"/>
          </a:p>
          <a:p>
            <a:pPr eaLnBrk="1" hangingPunct="1">
              <a:lnSpc>
                <a:spcPct val="90000"/>
              </a:lnSpc>
            </a:pPr>
            <a:r>
              <a:rPr lang="en-US" altLang="en-US" sz="2400" dirty="0" smtClean="0"/>
              <a:t>If the elements in the </a:t>
            </a:r>
            <a:r>
              <a:rPr lang="en-US" altLang="en-US" sz="2400" dirty="0" smtClean="0"/>
              <a:t>collection </a:t>
            </a:r>
            <a:r>
              <a:rPr lang="en-US" altLang="en-US" sz="2400" dirty="0" smtClean="0"/>
              <a:t>are not static or if we cannot predict their relative demand, we can</a:t>
            </a:r>
          </a:p>
          <a:p>
            <a:pPr lvl="1" eaLnBrk="1" hangingPunct="1">
              <a:lnSpc>
                <a:spcPct val="90000"/>
              </a:lnSpc>
            </a:pPr>
            <a:r>
              <a:rPr lang="en-US" altLang="en-US" sz="2000" dirty="0" smtClean="0"/>
              <a:t>move each element accessed to the front of the </a:t>
            </a:r>
            <a:r>
              <a:rPr lang="en-US" altLang="en-US" sz="2000" dirty="0" smtClean="0"/>
              <a:t>collection </a:t>
            </a:r>
            <a:endParaRPr lang="en-US" altLang="en-US" sz="2000" dirty="0" smtClean="0"/>
          </a:p>
          <a:p>
            <a:pPr lvl="1" eaLnBrk="1" hangingPunct="1">
              <a:lnSpc>
                <a:spcPct val="90000"/>
              </a:lnSpc>
            </a:pPr>
            <a:r>
              <a:rPr lang="en-US" altLang="en-US" sz="2000" dirty="0" smtClean="0"/>
              <a:t>as an element is found, it is swapped with the element that precedes it</a:t>
            </a:r>
          </a:p>
          <a:p>
            <a:pPr eaLnBrk="1" hangingPunct="1">
              <a:lnSpc>
                <a:spcPct val="90000"/>
              </a:lnSpc>
            </a:pPr>
            <a:r>
              <a:rPr lang="en-US" altLang="en-US" sz="2400" dirty="0" smtClean="0"/>
              <a:t>collections </a:t>
            </a:r>
            <a:r>
              <a:rPr lang="en-US" altLang="en-US" sz="2400" dirty="0" smtClean="0"/>
              <a:t>in which the relative positions of the elements are changed in an attempt to improve search efficiency are called </a:t>
            </a:r>
            <a:r>
              <a:rPr lang="en-US" altLang="en-US" sz="2400" i="1" dirty="0" smtClean="0"/>
              <a:t>self-organizing</a:t>
            </a:r>
            <a:r>
              <a:rPr lang="en-US" altLang="en-US" sz="2400" dirty="0" smtClean="0"/>
              <a:t> or </a:t>
            </a:r>
            <a:r>
              <a:rPr lang="en-US" altLang="en-US" sz="2400" i="1" dirty="0" smtClean="0"/>
              <a:t>self-adjusting</a:t>
            </a:r>
            <a:r>
              <a:rPr lang="en-US" altLang="en-US" sz="2400" dirty="0" smtClean="0"/>
              <a:t> </a:t>
            </a:r>
            <a:r>
              <a:rPr lang="en-US" altLang="en-US" sz="2400" dirty="0" smtClean="0"/>
              <a:t>collections</a:t>
            </a:r>
            <a:r>
              <a:rPr lang="en-US" altLang="en-US" sz="2400" dirty="0" smtClean="0"/>
              <a:t>.</a:t>
            </a:r>
          </a:p>
          <a:p>
            <a:pPr eaLnBrk="1" hangingPunct="1">
              <a:lnSpc>
                <a:spcPct val="90000"/>
              </a:lnSpc>
              <a:buFontTx/>
              <a:buNone/>
            </a:pPr>
            <a:endParaRPr lang="en-US" altLang="en-US" sz="2400" dirty="0" smtClean="0"/>
          </a:p>
        </p:txBody>
      </p:sp>
    </p:spTree>
    <p:extLst>
      <p:ext uri="{BB962C8B-B14F-4D97-AF65-F5344CB8AC3E}">
        <p14:creationId xmlns:p14="http://schemas.microsoft.com/office/powerpoint/2010/main" val="14895113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en-US" dirty="0" smtClean="0"/>
              <a:t>Sorted </a:t>
            </a:r>
            <a:r>
              <a:rPr lang="en-US" altLang="en-US" dirty="0" smtClean="0"/>
              <a:t>collections</a:t>
            </a:r>
            <a:endParaRPr lang="en-US" altLang="en-US" dirty="0" smtClean="0"/>
          </a:p>
        </p:txBody>
      </p:sp>
      <p:sp>
        <p:nvSpPr>
          <p:cNvPr id="77827" name="Rectangle 3"/>
          <p:cNvSpPr>
            <a:spLocks noGrp="1" noChangeArrowheads="1"/>
          </p:cNvSpPr>
          <p:nvPr>
            <p:ph type="body" idx="1"/>
          </p:nvPr>
        </p:nvSpPr>
        <p:spPr/>
        <p:txBody>
          <a:bodyPr/>
          <a:lstStyle/>
          <a:p>
            <a:pPr eaLnBrk="1" hangingPunct="1">
              <a:lnSpc>
                <a:spcPct val="80000"/>
              </a:lnSpc>
            </a:pPr>
            <a:r>
              <a:rPr lang="en-US" altLang="en-US" sz="2000" dirty="0" smtClean="0"/>
              <a:t>If the </a:t>
            </a:r>
            <a:r>
              <a:rPr lang="en-US" altLang="en-US" sz="2000" dirty="0" smtClean="0"/>
              <a:t>collection </a:t>
            </a:r>
            <a:r>
              <a:rPr lang="en-US" altLang="en-US" sz="2000" dirty="0" smtClean="0"/>
              <a:t>is sorted, a sequential search no longer needs to search the whole </a:t>
            </a:r>
            <a:r>
              <a:rPr lang="en-US" altLang="en-US" sz="2000" dirty="0" smtClean="0"/>
              <a:t>collection </a:t>
            </a:r>
            <a:r>
              <a:rPr lang="en-US" altLang="en-US" sz="2000" dirty="0" smtClean="0"/>
              <a:t>to discover that an element does </a:t>
            </a:r>
            <a:r>
              <a:rPr lang="en-US" altLang="en-US" sz="2000" i="1" dirty="0" smtClean="0"/>
              <a:t>not</a:t>
            </a:r>
            <a:r>
              <a:rPr lang="en-US" altLang="en-US" sz="2000" dirty="0" smtClean="0"/>
              <a:t> exist. It only needs to search until it has passed the element’s logical place in the </a:t>
            </a:r>
            <a:r>
              <a:rPr lang="en-US" altLang="en-US" sz="2000" dirty="0" smtClean="0"/>
              <a:t>collection—that </a:t>
            </a:r>
            <a:r>
              <a:rPr lang="en-US" altLang="en-US" sz="2000" dirty="0" smtClean="0"/>
              <a:t>is, until an element with a larger key value is encountered. </a:t>
            </a:r>
          </a:p>
          <a:p>
            <a:pPr eaLnBrk="1" hangingPunct="1">
              <a:lnSpc>
                <a:spcPct val="80000"/>
              </a:lnSpc>
            </a:pPr>
            <a:r>
              <a:rPr lang="en-US" altLang="en-US" sz="2000" dirty="0" smtClean="0"/>
              <a:t>Another advantage of linear searching is its simplicity. </a:t>
            </a:r>
          </a:p>
          <a:p>
            <a:pPr eaLnBrk="1" hangingPunct="1">
              <a:lnSpc>
                <a:spcPct val="80000"/>
              </a:lnSpc>
            </a:pPr>
            <a:r>
              <a:rPr lang="en-US" altLang="en-US" sz="2000" dirty="0" smtClean="0"/>
              <a:t>The binary search is usually faster, however, it is not guaranteed to be faster for searching very small </a:t>
            </a:r>
            <a:r>
              <a:rPr lang="en-US" altLang="en-US" sz="2000" dirty="0" smtClean="0"/>
              <a:t>collections</a:t>
            </a:r>
            <a:r>
              <a:rPr lang="en-US" altLang="en-US" sz="2000" dirty="0" smtClean="0"/>
              <a:t>. </a:t>
            </a:r>
          </a:p>
          <a:p>
            <a:pPr eaLnBrk="1" hangingPunct="1">
              <a:lnSpc>
                <a:spcPct val="80000"/>
              </a:lnSpc>
            </a:pPr>
            <a:r>
              <a:rPr lang="en-US" altLang="en-US" sz="2000" dirty="0" smtClean="0"/>
              <a:t>As the number of elements increases, however, the disparity between the linear search and the binary search grows very quickly.</a:t>
            </a:r>
          </a:p>
          <a:p>
            <a:pPr eaLnBrk="1" hangingPunct="1">
              <a:lnSpc>
                <a:spcPct val="80000"/>
              </a:lnSpc>
            </a:pPr>
            <a:r>
              <a:rPr lang="en-US" altLang="en-US" sz="2000" dirty="0" smtClean="0"/>
              <a:t>The binary search is appropriate only for </a:t>
            </a:r>
            <a:r>
              <a:rPr lang="en-US" altLang="en-US" sz="2000" dirty="0" smtClean="0"/>
              <a:t>collection </a:t>
            </a:r>
            <a:r>
              <a:rPr lang="en-US" altLang="en-US" sz="2000" dirty="0" smtClean="0"/>
              <a:t>elements stored in a sequential array-based representation. </a:t>
            </a:r>
          </a:p>
          <a:p>
            <a:pPr eaLnBrk="1" hangingPunct="1">
              <a:lnSpc>
                <a:spcPct val="80000"/>
              </a:lnSpc>
            </a:pPr>
            <a:r>
              <a:rPr lang="en-US" altLang="en-US" sz="2000" dirty="0" smtClean="0"/>
              <a:t>However, the binary search tree allows us to perform a binary search on a linked data representation</a:t>
            </a:r>
          </a:p>
        </p:txBody>
      </p:sp>
    </p:spTree>
    <p:extLst>
      <p:ext uri="{BB962C8B-B14F-4D97-AF65-F5344CB8AC3E}">
        <p14:creationId xmlns:p14="http://schemas.microsoft.com/office/powerpoint/2010/main" val="7285106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en-US" sz="4000" dirty="0" smtClean="0"/>
              <a:t>Hashing</a:t>
            </a:r>
            <a:endParaRPr lang="en-US" altLang="en-US" sz="4000" dirty="0" smtClean="0"/>
          </a:p>
        </p:txBody>
      </p:sp>
      <p:sp>
        <p:nvSpPr>
          <p:cNvPr id="2" name="Content Placeholder 1"/>
          <p:cNvSpPr>
            <a:spLocks noGrp="1"/>
          </p:cNvSpPr>
          <p:nvPr>
            <p:ph idx="1"/>
          </p:nvPr>
        </p:nvSpPr>
        <p:spPr/>
        <p:txBody>
          <a:bodyPr/>
          <a:lstStyle/>
          <a:p>
            <a:r>
              <a:rPr lang="en-US" dirty="0" smtClean="0"/>
              <a:t>We end our discussion of search algorithms by pointing out that the </a:t>
            </a:r>
            <a:r>
              <a:rPr lang="en-US" dirty="0"/>
              <a:t>hash table approach to storage presented in Sections 4 </a:t>
            </a:r>
            <a:r>
              <a:rPr lang="en-US" dirty="0" smtClean="0"/>
              <a:t>through </a:t>
            </a:r>
            <a:r>
              <a:rPr lang="en-US" dirty="0"/>
              <a:t>6 of Chapter 8 allows constant search time in many situations.</a:t>
            </a:r>
          </a:p>
        </p:txBody>
      </p:sp>
    </p:spTree>
    <p:extLst>
      <p:ext uri="{BB962C8B-B14F-4D97-AF65-F5344CB8AC3E}">
        <p14:creationId xmlns:p14="http://schemas.microsoft.com/office/powerpoint/2010/main" val="3328738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85775" y="109537"/>
            <a:ext cx="8229600" cy="1143000"/>
          </a:xfrm>
        </p:spPr>
        <p:txBody>
          <a:bodyPr/>
          <a:lstStyle/>
          <a:p>
            <a:pPr eaLnBrk="1" hangingPunct="1"/>
            <a:r>
              <a:rPr lang="en-US" altLang="en-US" dirty="0" smtClean="0"/>
              <a:t>Selection Sort</a:t>
            </a:r>
          </a:p>
        </p:txBody>
      </p:sp>
      <p:sp>
        <p:nvSpPr>
          <p:cNvPr id="9219" name="Rectangle 3"/>
          <p:cNvSpPr>
            <a:spLocks noGrp="1" noChangeArrowheads="1"/>
          </p:cNvSpPr>
          <p:nvPr>
            <p:ph type="body" idx="1"/>
          </p:nvPr>
        </p:nvSpPr>
        <p:spPr>
          <a:xfrm>
            <a:off x="152400" y="1252537"/>
            <a:ext cx="8229600" cy="4525963"/>
          </a:xfrm>
        </p:spPr>
        <p:txBody>
          <a:bodyPr/>
          <a:lstStyle/>
          <a:p>
            <a:pPr eaLnBrk="1" hangingPunct="1"/>
            <a:r>
              <a:rPr lang="en-US" altLang="en-US" sz="2800" dirty="0" smtClean="0"/>
              <a:t>This algorithm was </a:t>
            </a:r>
            <a:r>
              <a:rPr lang="en-US" altLang="en-US" sz="2800" dirty="0"/>
              <a:t>introduced in Section 1.6, "Comparing </a:t>
            </a:r>
            <a:r>
              <a:rPr lang="en-US" altLang="en-US" sz="2800" dirty="0" smtClean="0"/>
              <a:t>Algorithms"</a:t>
            </a:r>
            <a:endParaRPr lang="en-US" altLang="en-US" sz="2800" dirty="0"/>
          </a:p>
          <a:p>
            <a:pPr eaLnBrk="1" hangingPunct="1"/>
            <a:r>
              <a:rPr lang="en-US" altLang="en-US" sz="2800" dirty="0" smtClean="0"/>
              <a:t>If handed </a:t>
            </a:r>
            <a:r>
              <a:rPr lang="en-US" altLang="en-US" sz="2800" dirty="0" smtClean="0"/>
              <a:t>a list of names on a sheet of paper and asked to put them in alphabetical order, we might use this general approach:</a:t>
            </a:r>
          </a:p>
          <a:p>
            <a:pPr lvl="1" eaLnBrk="1" hangingPunct="1"/>
            <a:r>
              <a:rPr lang="en-US" altLang="en-US" sz="2400" i="1" dirty="0" smtClean="0"/>
              <a:t>Select</a:t>
            </a:r>
            <a:r>
              <a:rPr lang="en-US" altLang="en-US" sz="2400" dirty="0" smtClean="0"/>
              <a:t> the name that comes first in alphabetical order, and write it on a second sheet of paper.</a:t>
            </a:r>
          </a:p>
          <a:p>
            <a:pPr lvl="1" eaLnBrk="1" hangingPunct="1"/>
            <a:r>
              <a:rPr lang="en-US" altLang="en-US" sz="2400" dirty="0" smtClean="0"/>
              <a:t>Cross the name out on the original sheet.</a:t>
            </a:r>
          </a:p>
          <a:p>
            <a:pPr lvl="1" eaLnBrk="1" hangingPunct="1"/>
            <a:r>
              <a:rPr lang="en-US" altLang="en-US" sz="2400" dirty="0" smtClean="0"/>
              <a:t>Repeat steps 1 and 2 for the second name, the third name, and so on until all the names on the original sheet have been crossed out and written onto the second </a:t>
            </a:r>
            <a:r>
              <a:rPr lang="en-US" altLang="en-US" sz="2400" dirty="0" smtClean="0"/>
              <a:t>sheet.</a:t>
            </a:r>
            <a:endParaRPr lang="en-US" altLang="en-US" sz="2400" dirty="0" smtClean="0"/>
          </a:p>
        </p:txBody>
      </p:sp>
    </p:spTree>
    <p:extLst>
      <p:ext uri="{BB962C8B-B14F-4D97-AF65-F5344CB8AC3E}">
        <p14:creationId xmlns:p14="http://schemas.microsoft.com/office/powerpoint/2010/main" val="1819350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37461_CH01_AIT1001"/>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38200" y="1828800"/>
            <a:ext cx="7848600" cy="3895725"/>
          </a:xfrm>
          <a:noFill/>
        </p:spPr>
      </p:pic>
    </p:spTree>
    <p:extLst>
      <p:ext uri="{BB962C8B-B14F-4D97-AF65-F5344CB8AC3E}">
        <p14:creationId xmlns:p14="http://schemas.microsoft.com/office/powerpoint/2010/main" val="2000329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19256</TotalTime>
  <Words>3972</Words>
  <Application>Microsoft Office PowerPoint</Application>
  <PresentationFormat>On-screen Show (4:3)</PresentationFormat>
  <Paragraphs>605</Paragraphs>
  <Slides>72</Slides>
  <Notes>71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Courier New</vt:lpstr>
      <vt:lpstr>Default Design</vt:lpstr>
      <vt:lpstr>               Chapter 11  Sorting and Searching Algorithms</vt:lpstr>
      <vt:lpstr>Chapter 11:  Sorting and Searching Algorithms</vt:lpstr>
      <vt:lpstr>11.1 Sorting</vt:lpstr>
      <vt:lpstr>A Test Harness</vt:lpstr>
      <vt:lpstr>Example of Sorts main method</vt:lpstr>
      <vt:lpstr>Output from Example</vt:lpstr>
      <vt:lpstr>11.2 Simple Sorts</vt:lpstr>
      <vt:lpstr>Selection Sort</vt:lpstr>
      <vt:lpstr>PowerPoint Presentation</vt:lpstr>
      <vt:lpstr>An improvement</vt:lpstr>
      <vt:lpstr>PowerPoint Presentation</vt:lpstr>
      <vt:lpstr>Selection Sort Algorithm</vt:lpstr>
      <vt:lpstr>PowerPoint Presentation</vt:lpstr>
      <vt:lpstr>Selection Sort Snapshot</vt:lpstr>
      <vt:lpstr>Selection Sort Code</vt:lpstr>
      <vt:lpstr>Testing Selection Sort</vt:lpstr>
      <vt:lpstr>Selection Sort Analysis</vt:lpstr>
      <vt:lpstr>Number of Comparisons Required to Sort Arrays of Different Sizes Using Selection Sort </vt:lpstr>
      <vt:lpstr>Bubble Sort</vt:lpstr>
      <vt:lpstr>Bubble Sort Algorithm</vt:lpstr>
      <vt:lpstr>PowerPoint Presentation</vt:lpstr>
      <vt:lpstr>Bubble Sort Snapshot</vt:lpstr>
      <vt:lpstr>Bubble Sort Code</vt:lpstr>
      <vt:lpstr>Bubble Sort Analysis</vt:lpstr>
      <vt:lpstr>Insertion Sort</vt:lpstr>
      <vt:lpstr>Insertion Sort Algorithm</vt:lpstr>
      <vt:lpstr>PowerPoint Presentation</vt:lpstr>
      <vt:lpstr>Insertion Sort Snapshot</vt:lpstr>
      <vt:lpstr>Insertion Sort Code</vt:lpstr>
      <vt:lpstr>Insertion Sort Analysis</vt:lpstr>
      <vt:lpstr>11.3 O(N log2N) Sorts </vt:lpstr>
      <vt:lpstr>The Merge Sort</vt:lpstr>
      <vt:lpstr>Rationale for Divide and Conquer</vt:lpstr>
      <vt:lpstr>Merge Sort Algorithm</vt:lpstr>
      <vt:lpstr>Merge Sort Summary</vt:lpstr>
      <vt:lpstr>Strategy for merging two sorted arrays </vt:lpstr>
      <vt:lpstr>Our actual merge problem</vt:lpstr>
      <vt:lpstr>Our solution</vt:lpstr>
      <vt:lpstr>The merge algorithm</vt:lpstr>
      <vt:lpstr>The mergeSort method</vt:lpstr>
      <vt:lpstr>Analysing Merge Sort</vt:lpstr>
      <vt:lpstr>Analyzing Merge Sort</vt:lpstr>
      <vt:lpstr>Comparing N2 and N log2 N</vt:lpstr>
      <vt:lpstr>Drawback of Merge Sort</vt:lpstr>
      <vt:lpstr>Quick Sort</vt:lpstr>
      <vt:lpstr>Quick Sort Summary</vt:lpstr>
      <vt:lpstr>The Quick Sort Algorithm</vt:lpstr>
      <vt:lpstr>Quick Sort Steps</vt:lpstr>
      <vt:lpstr>The quickSort method</vt:lpstr>
      <vt:lpstr>The split operation</vt:lpstr>
      <vt:lpstr>Analyzing Quick Sort</vt:lpstr>
      <vt:lpstr>Drawbacks of Quick Sort</vt:lpstr>
      <vt:lpstr>Quick Sort</vt:lpstr>
      <vt:lpstr>Heap Sort</vt:lpstr>
      <vt:lpstr>Building a heap</vt:lpstr>
      <vt:lpstr>PowerPoint Presentation</vt:lpstr>
      <vt:lpstr>The changing contents of the array </vt:lpstr>
      <vt:lpstr>The Sort Nodes algorithm</vt:lpstr>
      <vt:lpstr>The heapSort method</vt:lpstr>
      <vt:lpstr>Analysis of Heap Sort</vt:lpstr>
      <vt:lpstr>The Heap Sort</vt:lpstr>
      <vt:lpstr>Comparison of Sorting Algorithms</vt:lpstr>
      <vt:lpstr>11.4 More Sorting Considerations</vt:lpstr>
      <vt:lpstr>Testing</vt:lpstr>
      <vt:lpstr>Efficiency</vt:lpstr>
      <vt:lpstr>Special Concerns when Sorting Objects</vt:lpstr>
      <vt:lpstr>Stability of a Sorting Algorithm</vt:lpstr>
      <vt:lpstr>11.5 Searching</vt:lpstr>
      <vt:lpstr>Sequential Searching</vt:lpstr>
      <vt:lpstr>High-Probability Ordering </vt:lpstr>
      <vt:lpstr>Sorted collections</vt:lpstr>
      <vt:lpstr>Hashing</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367</cp:revision>
  <cp:lastPrinted>2016-07-07T12:46:03Z</cp:lastPrinted>
  <dcterms:created xsi:type="dcterms:W3CDTF">2006-05-31T11:48:50Z</dcterms:created>
  <dcterms:modified xsi:type="dcterms:W3CDTF">2016-07-21T22:04:17Z</dcterms:modified>
</cp:coreProperties>
</file>